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908F-C107-497D-AC07-2876F0CEBC01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7C40-F44E-450F-B42B-973FB114D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61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908F-C107-497D-AC07-2876F0CEBC01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7C40-F44E-450F-B42B-973FB114D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20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908F-C107-497D-AC07-2876F0CEBC01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7C40-F44E-450F-B42B-973FB114D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88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908F-C107-497D-AC07-2876F0CEBC01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7C40-F44E-450F-B42B-973FB114D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86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908F-C107-497D-AC07-2876F0CEBC01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7C40-F44E-450F-B42B-973FB114D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80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908F-C107-497D-AC07-2876F0CEBC01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7C40-F44E-450F-B42B-973FB114D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86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908F-C107-497D-AC07-2876F0CEBC01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7C40-F44E-450F-B42B-973FB114D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91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908F-C107-497D-AC07-2876F0CEBC01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7C40-F44E-450F-B42B-973FB114D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88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908F-C107-497D-AC07-2876F0CEBC01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7C40-F44E-450F-B42B-973FB114D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75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908F-C107-497D-AC07-2876F0CEBC01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7C40-F44E-450F-B42B-973FB114D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76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908F-C107-497D-AC07-2876F0CEBC01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7C40-F44E-450F-B42B-973FB114D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69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0908F-C107-497D-AC07-2876F0CEBC01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37C40-F44E-450F-B42B-973FB114D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27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12384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n-GB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</a:t>
            </a:r>
            <a:r>
              <a:rPr lang="en-GB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 </a:t>
            </a:r>
            <a:r>
              <a:rPr lang="el-GR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ΣΤ 1</a:t>
            </a:r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Γερ</a:t>
            </a:r>
            <a:r>
              <a:rPr lang="el-G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μαν</a:t>
            </a:r>
            <a:r>
              <a:rPr lang="el-GR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ικά</a:t>
            </a:r>
            <a:endParaRPr lang="en-GB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Θέση περιεχομένου 1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4" r="12540"/>
          <a:stretch/>
        </p:blipFill>
        <p:spPr>
          <a:xfrm>
            <a:off x="8864437" y="2069094"/>
            <a:ext cx="2328699" cy="4376155"/>
          </a:xfrm>
          <a:solidFill>
            <a:srgbClr val="FFF3CD"/>
          </a:solidFill>
          <a:ln>
            <a:solidFill>
              <a:srgbClr val="FF0000"/>
            </a:solidFill>
          </a:ln>
        </p:spPr>
      </p:pic>
      <p:sp>
        <p:nvSpPr>
          <p:cNvPr id="6" name="Θέση κειμένου 5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7808453" cy="4387467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l-GR" sz="2800" dirty="0" smtClean="0"/>
              <a:t>Οι μαθητές και οι μαθήτριες της Ε και ΣΤ Δημοτικού παρακολούθησαν 2 ώρες την εβδομάδα Γερμανικά . 32 διδακτικά 2ωρα την πρώτη χρονιά και 31 διδακτικά 2ωρα την δεύτερη χρονιά. Δουλέψαμε με εγκεκριμένο από το υπουργείο διδακτικό βιβλίο </a:t>
            </a:r>
            <a:r>
              <a:rPr lang="en-GB" sz="2800" dirty="0" err="1" smtClean="0"/>
              <a:t>Luftballons</a:t>
            </a:r>
            <a:r>
              <a:rPr lang="en-GB" sz="2800" dirty="0" smtClean="0"/>
              <a:t> 1 – Kids A </a:t>
            </a:r>
            <a:r>
              <a:rPr lang="el-GR" sz="2800" dirty="0" smtClean="0"/>
              <a:t>και </a:t>
            </a:r>
            <a:r>
              <a:rPr lang="en-GB" sz="2800" dirty="0" err="1" smtClean="0"/>
              <a:t>Luftballons</a:t>
            </a:r>
            <a:r>
              <a:rPr lang="en-GB" sz="2800" dirty="0" smtClean="0"/>
              <a:t> 2 – Kids B </a:t>
            </a:r>
            <a:r>
              <a:rPr lang="el-GR" sz="2800" dirty="0" smtClean="0"/>
              <a:t>σε </a:t>
            </a:r>
            <a:r>
              <a:rPr lang="el-GR" sz="2800" dirty="0" err="1" smtClean="0"/>
              <a:t>συνδιασμό</a:t>
            </a:r>
            <a:r>
              <a:rPr lang="el-GR" sz="2800" dirty="0" smtClean="0"/>
              <a:t> με 52 Φωτοτυπίες , 4 ταινίες (διδαγμένες και εγκεκριμένες από τη σύμβουλο των Γερμανικών ). Μέσα στη διδακτική διαδικασία ενσωματώθηκαν και </a:t>
            </a:r>
            <a:r>
              <a:rPr lang="el-GR" sz="2800" dirty="0" err="1" smtClean="0"/>
              <a:t>βιντεάκια</a:t>
            </a:r>
            <a:r>
              <a:rPr lang="el-GR" sz="2800" dirty="0" smtClean="0"/>
              <a:t> στο </a:t>
            </a:r>
            <a:r>
              <a:rPr lang="en-GB" sz="2800" dirty="0" err="1" smtClean="0"/>
              <a:t>Wordwall</a:t>
            </a:r>
            <a:r>
              <a:rPr lang="en-GB" sz="2800" dirty="0" smtClean="0"/>
              <a:t> </a:t>
            </a:r>
            <a:r>
              <a:rPr lang="el-GR" sz="2800" dirty="0" smtClean="0"/>
              <a:t>σχετικά με το εκάστοτε φαινόμενο ή τη διδακτική</a:t>
            </a:r>
            <a:endParaRPr lang="en-GB" sz="2800" dirty="0"/>
          </a:p>
        </p:txBody>
      </p:sp>
      <p:sp>
        <p:nvSpPr>
          <p:cNvPr id="7" name="Ορθογώνιο 6"/>
          <p:cNvSpPr/>
          <p:nvPr/>
        </p:nvSpPr>
        <p:spPr>
          <a:xfrm>
            <a:off x="5365214" y="457201"/>
            <a:ext cx="5990174" cy="1312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Σχολική μονάδα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Δημοτικό Σχολείο </a:t>
            </a:r>
            <a:r>
              <a:rPr lang="el-GR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Λαγυνών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Καθηγ</a:t>
            </a:r>
            <a:r>
              <a:rPr lang="el-G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Γερμανικών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l-G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Ιορδανίδου Μαρία</a:t>
            </a:r>
            <a:endParaRPr lang="en-GB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673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12384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n-GB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</a:t>
            </a:r>
            <a:r>
              <a:rPr lang="en-GB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 </a:t>
            </a:r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Γερ</a:t>
            </a:r>
            <a:r>
              <a:rPr lang="el-G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μαν</a:t>
            </a:r>
            <a:r>
              <a:rPr lang="el-GR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ικά</a:t>
            </a:r>
            <a:endParaRPr lang="en-GB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Θέση περιεχομένου 1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2" t="17889" r="3020" b="6700"/>
          <a:stretch/>
        </p:blipFill>
        <p:spPr>
          <a:xfrm>
            <a:off x="8967730" y="2057398"/>
            <a:ext cx="2313542" cy="4387467"/>
          </a:xfrm>
          <a:solidFill>
            <a:srgbClr val="FFF3CD"/>
          </a:solidFill>
          <a:ln>
            <a:solidFill>
              <a:srgbClr val="FF0000"/>
            </a:solidFill>
          </a:ln>
        </p:spPr>
      </p:pic>
      <p:sp>
        <p:nvSpPr>
          <p:cNvPr id="6" name="Θέση κειμένου 5"/>
          <p:cNvSpPr>
            <a:spLocks noGrp="1"/>
          </p:cNvSpPr>
          <p:nvPr>
            <p:ph type="body" sz="half" idx="2"/>
          </p:nvPr>
        </p:nvSpPr>
        <p:spPr>
          <a:xfrm>
            <a:off x="839787" y="2057399"/>
            <a:ext cx="7940655" cy="4387467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l-GR" sz="2800" dirty="0" smtClean="0"/>
              <a:t> ενότητα που διανύαμε.</a:t>
            </a:r>
          </a:p>
          <a:p>
            <a:r>
              <a:rPr lang="el-GR" sz="2800" dirty="0" smtClean="0"/>
              <a:t>Επίσης </a:t>
            </a:r>
            <a:r>
              <a:rPr lang="el-GR" sz="2800" dirty="0" err="1" smtClean="0"/>
              <a:t>δούλεψαμε</a:t>
            </a:r>
            <a:r>
              <a:rPr lang="el-GR" sz="2800" dirty="0" smtClean="0"/>
              <a:t>  μικρά </a:t>
            </a:r>
            <a:r>
              <a:rPr lang="el-GR" sz="2800" dirty="0" err="1" smtClean="0"/>
              <a:t>πρότζεκτ</a:t>
            </a:r>
            <a:r>
              <a:rPr lang="el-GR" sz="2800" dirty="0" smtClean="0"/>
              <a:t> της 1 ώρας με διάφορες θεματικές</a:t>
            </a:r>
            <a:r>
              <a:rPr lang="de-DE" sz="2800" dirty="0" smtClean="0"/>
              <a:t>: </a:t>
            </a:r>
            <a:endParaRPr lang="el-GR" sz="2800" dirty="0" smtClean="0"/>
          </a:p>
          <a:p>
            <a:r>
              <a:rPr lang="el-GR" sz="2800" dirty="0"/>
              <a:t> </a:t>
            </a:r>
            <a:r>
              <a:rPr lang="el-GR" sz="2800" dirty="0" smtClean="0"/>
              <a:t>Περιγραφή της οικογενείας μου και του εαυτού μου.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Περιγραφή ενός ήρωα της ελληνικής επανάστασης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Περιγραφή ενός ζώου 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Επιπρόσθετα κατασκευάσαμε στα πλαίσια του προγράμματος του </a:t>
            </a:r>
            <a:r>
              <a:rPr lang="de-DE" sz="2800" dirty="0" smtClean="0"/>
              <a:t>: Grün </a:t>
            </a:r>
            <a:r>
              <a:rPr lang="de-DE" sz="2800" dirty="0" err="1" smtClean="0"/>
              <a:t>Göthe</a:t>
            </a:r>
            <a:r>
              <a:rPr lang="de-DE" sz="2800" dirty="0" smtClean="0"/>
              <a:t> </a:t>
            </a:r>
            <a:r>
              <a:rPr lang="el-GR" sz="2800" dirty="0" smtClean="0"/>
              <a:t> ένα επιτραπέζιο παιχνίδι με θέμα </a:t>
            </a:r>
            <a:r>
              <a:rPr lang="de-DE" sz="2800" dirty="0" smtClean="0"/>
              <a:t>: </a:t>
            </a:r>
            <a:r>
              <a:rPr lang="el-GR" sz="2800" dirty="0" smtClean="0"/>
              <a:t>Ζώ βιώσιμα – εξοικονομώ ρεύμα     </a:t>
            </a:r>
          </a:p>
          <a:p>
            <a:r>
              <a:rPr lang="el-GR" sz="2800" dirty="0" smtClean="0"/>
              <a:t>                                 και νερό.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5012674" y="457200"/>
            <a:ext cx="6268598" cy="1312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Σχολική μονάδα </a:t>
            </a:r>
            <a:r>
              <a:rPr lang="de-DE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Δημοτικό Σχολείο Λαγυνών</a:t>
            </a:r>
            <a:endParaRPr lang="de-DE" sz="24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Καθηγ. Γερμανικών </a:t>
            </a:r>
            <a:r>
              <a:rPr lang="de-DE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l-GR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Ιορδανίδου Μαρία</a:t>
            </a:r>
            <a:endParaRPr lang="en-GB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3093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12384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n-GB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</a:t>
            </a:r>
            <a:r>
              <a:rPr lang="en-GB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 </a:t>
            </a:r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Γερ</a:t>
            </a:r>
            <a:r>
              <a:rPr lang="el-G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μαν</a:t>
            </a:r>
            <a:r>
              <a:rPr lang="el-GR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ικά</a:t>
            </a:r>
            <a:endParaRPr lang="en-GB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Θέση περιεχομένου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1460" y="2057400"/>
            <a:ext cx="2563928" cy="4618822"/>
          </a:xfrm>
          <a:solidFill>
            <a:srgbClr val="FFF3CD"/>
          </a:solidFill>
          <a:ln>
            <a:solidFill>
              <a:srgbClr val="FF0000"/>
            </a:solidFill>
          </a:ln>
        </p:spPr>
      </p:pic>
      <p:sp>
        <p:nvSpPr>
          <p:cNvPr id="6" name="Θέση κειμένου 5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7863538" cy="4618823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l-GR" sz="2800" dirty="0" smtClean="0"/>
              <a:t>Τί έμαθαν οι μαθητές μας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1. Να συστήνονται και να συστήνουν την </a:t>
            </a:r>
            <a:r>
              <a:rPr lang="el-GR" sz="2800" dirty="0" err="1" smtClean="0"/>
              <a:t>οικο</a:t>
            </a:r>
            <a:r>
              <a:rPr lang="el-GR" sz="2800" dirty="0" smtClean="0"/>
              <a:t>-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    </a:t>
            </a:r>
            <a:r>
              <a:rPr lang="el-GR" sz="2800" dirty="0" err="1" smtClean="0"/>
              <a:t>γένειά</a:t>
            </a:r>
            <a:r>
              <a:rPr lang="el-GR" sz="2800" dirty="0" smtClean="0"/>
              <a:t> τους. 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2. Να μετρούν από το 1-1000.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3. Να μιλούν και να γράφουν σε ένα </a:t>
            </a:r>
            <a:r>
              <a:rPr lang="en-GB" sz="2800" dirty="0" smtClean="0"/>
              <a:t>E- Mail </a:t>
            </a:r>
            <a:r>
              <a:rPr lang="el-GR" sz="2800" dirty="0" err="1" smtClean="0"/>
              <a:t>στοι</a:t>
            </a:r>
            <a:r>
              <a:rPr lang="el-GR" sz="2800" dirty="0" smtClean="0"/>
              <a:t>- 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    </a:t>
            </a:r>
            <a:r>
              <a:rPr lang="el-GR" sz="2800" dirty="0" err="1" smtClean="0"/>
              <a:t>χεία</a:t>
            </a:r>
            <a:r>
              <a:rPr lang="el-GR" sz="2800" dirty="0" smtClean="0"/>
              <a:t> που αφορούν &gt;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   Από πού κατάγονται ,πού μένουν ,ποιο είναι το 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   </a:t>
            </a:r>
            <a:r>
              <a:rPr lang="el-GR" sz="2800" dirty="0" err="1" smtClean="0"/>
              <a:t>τηλεφωνικο</a:t>
            </a:r>
            <a:r>
              <a:rPr lang="el-GR" sz="2800" dirty="0" smtClean="0"/>
              <a:t> τους νούμερο , ποια είναι η μητρική 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   τους γλώσσα , ποιες γλώσσες μιλούν, πόσο χρονών 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   είναι και ποιες είναι οι δραστηριότητες στον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   </a:t>
            </a:r>
            <a:r>
              <a:rPr lang="el-GR" sz="2800" dirty="0" err="1" smtClean="0"/>
              <a:t>ελεύθερό</a:t>
            </a:r>
            <a:r>
              <a:rPr lang="el-GR" sz="2800" dirty="0" smtClean="0"/>
              <a:t> τους  χρόνο.</a:t>
            </a:r>
            <a:endParaRPr lang="en-GB" sz="2800" dirty="0"/>
          </a:p>
        </p:txBody>
      </p:sp>
      <p:sp>
        <p:nvSpPr>
          <p:cNvPr id="8" name="Ορθογώνιο 7"/>
          <p:cNvSpPr/>
          <p:nvPr/>
        </p:nvSpPr>
        <p:spPr>
          <a:xfrm>
            <a:off x="5012674" y="457200"/>
            <a:ext cx="6342714" cy="1312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Σχολική μονάδα 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Δημοτικό Σχολείο </a:t>
            </a:r>
            <a:r>
              <a:rPr lang="el-GR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Λαγυνών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Καθηγ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Γερμανικών 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Ιορδανίδου Μαρία</a:t>
            </a:r>
            <a:endParaRPr lang="en-GB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973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12384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n-GB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</a:t>
            </a:r>
            <a:r>
              <a:rPr lang="en-GB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 </a:t>
            </a:r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Γερ</a:t>
            </a:r>
            <a:r>
              <a:rPr lang="el-G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μαν</a:t>
            </a:r>
            <a:r>
              <a:rPr lang="el-GR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ικά</a:t>
            </a:r>
            <a:endParaRPr lang="en-GB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Θέση περιεχομένου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0" y="2057400"/>
            <a:ext cx="1957388" cy="4618822"/>
          </a:xfrm>
          <a:solidFill>
            <a:srgbClr val="FFF3CD"/>
          </a:solidFill>
          <a:ln>
            <a:solidFill>
              <a:srgbClr val="FF0000"/>
            </a:solidFill>
          </a:ln>
        </p:spPr>
      </p:pic>
      <p:sp>
        <p:nvSpPr>
          <p:cNvPr id="6" name="Θέση κειμένου 5"/>
          <p:cNvSpPr>
            <a:spLocks noGrp="1"/>
          </p:cNvSpPr>
          <p:nvPr>
            <p:ph type="body" sz="half" idx="2"/>
          </p:nvPr>
        </p:nvSpPr>
        <p:spPr>
          <a:xfrm>
            <a:off x="839787" y="2057399"/>
            <a:ext cx="8458449" cy="4618823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l-GR" sz="2800" dirty="0" smtClean="0"/>
              <a:t>Στη δεύτερη </a:t>
            </a:r>
            <a:r>
              <a:rPr lang="el-GR" sz="2800" dirty="0" err="1" smtClean="0"/>
              <a:t>σχολίκη</a:t>
            </a:r>
            <a:r>
              <a:rPr lang="el-GR" sz="2800" dirty="0" smtClean="0"/>
              <a:t> χρονιά εμβάθυναν στα παραπάνω και έμαθαν επιπλέον να </a:t>
            </a:r>
            <a:r>
              <a:rPr lang="el-GR" sz="2800" dirty="0" err="1" smtClean="0"/>
              <a:t>μιλουν</a:t>
            </a:r>
            <a:r>
              <a:rPr lang="el-GR" sz="2800" dirty="0" smtClean="0"/>
              <a:t> για πρόσωπα της </a:t>
            </a:r>
            <a:r>
              <a:rPr lang="el-GR" sz="2800" dirty="0" err="1" smtClean="0"/>
              <a:t>οικο</a:t>
            </a:r>
            <a:r>
              <a:rPr lang="el-GR" sz="2800" dirty="0" smtClean="0"/>
              <a:t>-</a:t>
            </a:r>
          </a:p>
          <a:p>
            <a:r>
              <a:rPr lang="el-GR" sz="2800" dirty="0"/>
              <a:t> </a:t>
            </a:r>
            <a:r>
              <a:rPr lang="el-GR" sz="2800" dirty="0" err="1" smtClean="0"/>
              <a:t>γένειας</a:t>
            </a:r>
            <a:r>
              <a:rPr lang="el-GR" sz="2800" dirty="0" smtClean="0"/>
              <a:t> τους και περισσότερες δραστηριότητες στον </a:t>
            </a:r>
            <a:r>
              <a:rPr lang="el-GR" sz="2800" dirty="0" err="1" smtClean="0"/>
              <a:t>ελεύθερό</a:t>
            </a:r>
            <a:r>
              <a:rPr lang="el-GR" sz="2800" dirty="0" smtClean="0"/>
              <a:t> τους χρόνο. </a:t>
            </a:r>
          </a:p>
          <a:p>
            <a:r>
              <a:rPr lang="el-GR" sz="2800" dirty="0" smtClean="0"/>
              <a:t>Οι μεγαλύτερες θεματικές ενότητες αφορούσαν στα σχολικά είδη και τα είδη του πρωϊνού φαγητού.</a:t>
            </a:r>
          </a:p>
          <a:p>
            <a:r>
              <a:rPr lang="el-GR" sz="2800" dirty="0" smtClean="0"/>
              <a:t>Σε ένα εικονικό περιβάλλον έμαθαν να λένε τί θα ήθελαν να αγοράσουν (στα σχολικά) ή τί θα ήθελαν να φάνε για πρωϊνό. </a:t>
            </a:r>
          </a:p>
          <a:p>
            <a:r>
              <a:rPr lang="el-GR" sz="2800" dirty="0" smtClean="0"/>
              <a:t>Ασχοληθήκαμε και επιφανειακά με τα είδη ρουχισμού.</a:t>
            </a:r>
            <a:endParaRPr lang="en-GB" sz="2800" dirty="0"/>
          </a:p>
        </p:txBody>
      </p:sp>
      <p:sp>
        <p:nvSpPr>
          <p:cNvPr id="8" name="Ορθογώνιο 7"/>
          <p:cNvSpPr/>
          <p:nvPr/>
        </p:nvSpPr>
        <p:spPr>
          <a:xfrm>
            <a:off x="5012674" y="457200"/>
            <a:ext cx="6342714" cy="1312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Σχολική μονάδα 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Δημοτικό Σχολείο </a:t>
            </a:r>
            <a:r>
              <a:rPr lang="el-GR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Λαγυνών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Καθηγ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Γερμανικών 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Ιορδανίδου Μαρία</a:t>
            </a:r>
            <a:endParaRPr lang="en-GB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370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12384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n-GB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</a:t>
            </a:r>
            <a:r>
              <a:rPr lang="en-GB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 </a:t>
            </a:r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Γερ</a:t>
            </a:r>
            <a:r>
              <a:rPr lang="el-G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μαν</a:t>
            </a:r>
            <a:r>
              <a:rPr lang="el-GR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ικά</a:t>
            </a:r>
            <a:endParaRPr lang="en-GB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Θέση περιεχομένου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0" y="2057400"/>
            <a:ext cx="1957388" cy="4618822"/>
          </a:xfrm>
          <a:solidFill>
            <a:srgbClr val="FFF3CD"/>
          </a:solidFill>
          <a:ln>
            <a:solidFill>
              <a:srgbClr val="FF0000"/>
            </a:solidFill>
          </a:ln>
        </p:spPr>
      </p:pic>
      <p:sp>
        <p:nvSpPr>
          <p:cNvPr id="6" name="Θέση κειμένου 5"/>
          <p:cNvSpPr>
            <a:spLocks noGrp="1"/>
          </p:cNvSpPr>
          <p:nvPr>
            <p:ph type="body" sz="half" idx="2"/>
          </p:nvPr>
        </p:nvSpPr>
        <p:spPr>
          <a:xfrm>
            <a:off x="839787" y="2057399"/>
            <a:ext cx="8458449" cy="4618823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l-GR" sz="2800" dirty="0" smtClean="0"/>
              <a:t>Όσον αφορά στα γραμματικά φαινόμενα έμαθαν </a:t>
            </a:r>
            <a:r>
              <a:rPr lang="de-DE" sz="2800" dirty="0"/>
              <a:t>:</a:t>
            </a:r>
            <a:endParaRPr lang="el-GR" sz="2800" dirty="0" smtClean="0"/>
          </a:p>
          <a:p>
            <a:r>
              <a:rPr lang="el-GR" sz="2800" dirty="0"/>
              <a:t> </a:t>
            </a:r>
            <a:r>
              <a:rPr lang="el-GR" sz="2800" dirty="0" smtClean="0"/>
              <a:t>  να κλίνουν </a:t>
            </a:r>
            <a:r>
              <a:rPr lang="el-GR" sz="2800" dirty="0" err="1" smtClean="0"/>
              <a:t>ρηματα</a:t>
            </a:r>
            <a:r>
              <a:rPr lang="el-GR" sz="2800" dirty="0" smtClean="0"/>
              <a:t> όλων των κατηγοριών σε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χρόνο ενεστώτα</a:t>
            </a:r>
            <a:endParaRPr lang="de-DE" sz="2800" dirty="0" smtClean="0"/>
          </a:p>
          <a:p>
            <a:r>
              <a:rPr lang="de-DE" sz="2800" dirty="0"/>
              <a:t> </a:t>
            </a:r>
            <a:r>
              <a:rPr lang="de-DE" sz="2800" dirty="0" smtClean="0"/>
              <a:t>  </a:t>
            </a:r>
            <a:r>
              <a:rPr lang="el-GR" sz="2800" dirty="0" smtClean="0"/>
              <a:t>να κλίνουν την ονομαστική και αιτιατική του οριστικού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αορίστου άρθρου και αορίστου αρνητικού άρθρου.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να </a:t>
            </a:r>
            <a:r>
              <a:rPr lang="el-GR" sz="2800" dirty="0"/>
              <a:t>κλίνουν την ονομαστική και αιτιατική </a:t>
            </a:r>
            <a:r>
              <a:rPr lang="el-GR" sz="2800" dirty="0" smtClean="0"/>
              <a:t>της κτητικής 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αντωνυμίας για κτήτορα </a:t>
            </a:r>
            <a:r>
              <a:rPr lang="el-GR" sz="2800" dirty="0" err="1" smtClean="0"/>
              <a:t>α,β,γ,προσώπου</a:t>
            </a:r>
            <a:r>
              <a:rPr lang="el-GR" sz="2800" dirty="0" smtClean="0"/>
              <a:t>.</a:t>
            </a:r>
          </a:p>
          <a:p>
            <a:r>
              <a:rPr lang="el-GR" sz="2800" dirty="0" smtClean="0"/>
              <a:t>Όλα τα μαθήματα είναι ανεβασμένα σε </a:t>
            </a:r>
            <a:r>
              <a:rPr lang="en-GB" sz="2800" dirty="0" smtClean="0"/>
              <a:t>Power –point </a:t>
            </a:r>
            <a:r>
              <a:rPr lang="el-GR" sz="2800" dirty="0" smtClean="0"/>
              <a:t>στο </a:t>
            </a:r>
            <a:r>
              <a:rPr lang="en-GB" sz="2800" dirty="0" smtClean="0"/>
              <a:t>e-class.</a:t>
            </a:r>
            <a:r>
              <a:rPr lang="el-GR" sz="2800" dirty="0" smtClean="0"/>
              <a:t> </a:t>
            </a:r>
            <a:endParaRPr lang="en-GB" sz="2800" dirty="0"/>
          </a:p>
        </p:txBody>
      </p:sp>
      <p:sp>
        <p:nvSpPr>
          <p:cNvPr id="8" name="Ορθογώνιο 7"/>
          <p:cNvSpPr/>
          <p:nvPr/>
        </p:nvSpPr>
        <p:spPr>
          <a:xfrm>
            <a:off x="5012674" y="457200"/>
            <a:ext cx="6342714" cy="1312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Σχολική μονάδα 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Δημοτικό Σχολείο </a:t>
            </a:r>
            <a:r>
              <a:rPr lang="el-GR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Λαγυνών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Καθηγ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Γερμανικών 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Ιορδανίδου Μαρία</a:t>
            </a:r>
            <a:endParaRPr lang="en-GB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734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12384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n-GB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</a:t>
            </a:r>
            <a:r>
              <a:rPr lang="en-GB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 </a:t>
            </a:r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Γερ</a:t>
            </a:r>
            <a:r>
              <a:rPr lang="el-G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μαν</a:t>
            </a:r>
            <a:r>
              <a:rPr lang="el-GR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ικά</a:t>
            </a:r>
            <a:endParaRPr lang="en-GB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Θέση περιεχομένου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0" y="2057400"/>
            <a:ext cx="2324558" cy="1479014"/>
          </a:xfrm>
          <a:solidFill>
            <a:srgbClr val="FFF3CD"/>
          </a:solidFill>
          <a:ln>
            <a:solidFill>
              <a:srgbClr val="FF0000"/>
            </a:solidFill>
          </a:ln>
        </p:spPr>
      </p:pic>
      <p:sp>
        <p:nvSpPr>
          <p:cNvPr id="6" name="Θέση κειμένου 5"/>
          <p:cNvSpPr>
            <a:spLocks noGrp="1"/>
          </p:cNvSpPr>
          <p:nvPr>
            <p:ph type="body" sz="half" idx="2"/>
          </p:nvPr>
        </p:nvSpPr>
        <p:spPr>
          <a:xfrm>
            <a:off x="839787" y="2057399"/>
            <a:ext cx="8458449" cy="4618823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l-GR" sz="2800" dirty="0" smtClean="0"/>
              <a:t>Στο </a:t>
            </a:r>
            <a:r>
              <a:rPr lang="en-GB" sz="2800" dirty="0" smtClean="0"/>
              <a:t>e-class </a:t>
            </a:r>
            <a:r>
              <a:rPr lang="el-GR" sz="2800" dirty="0" smtClean="0"/>
              <a:t>υπάρχουν </a:t>
            </a:r>
            <a:r>
              <a:rPr lang="el-GR" sz="2800" dirty="0"/>
              <a:t>και οι σύνδεσμοι </a:t>
            </a:r>
            <a:r>
              <a:rPr lang="el-GR" sz="2800" dirty="0" smtClean="0"/>
              <a:t>για εξάσκηση των φαινομένων και των διαλόγων που κάναμε μέσα στο μάθημα.</a:t>
            </a:r>
          </a:p>
          <a:p>
            <a:r>
              <a:rPr lang="el-GR" sz="2800" dirty="0" smtClean="0"/>
              <a:t>Στα </a:t>
            </a:r>
            <a:r>
              <a:rPr lang="el-GR" sz="2800" dirty="0" err="1" smtClean="0"/>
              <a:t>πλάισια</a:t>
            </a:r>
            <a:r>
              <a:rPr lang="el-GR" sz="2800" dirty="0" smtClean="0"/>
              <a:t> των εκπαιδευτικών προγραμμάτων συμμετείχε το σχολείο μας σε πρόγραμμα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e-twinning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dirty="0" smtClean="0"/>
              <a:t>με θέμα την</a:t>
            </a:r>
            <a:r>
              <a:rPr lang="el-GR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βιωσιμότητα</a:t>
            </a:r>
            <a:r>
              <a:rPr lang="el-GR" sz="2800" dirty="0" smtClean="0"/>
              <a:t>. Τα Σχολεία συνεργασίας μας ήταν    Δημοτικό Σχολείο Οιχαλίας Τρικάλων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         Δημοτικό Σχολείο στο </a:t>
            </a:r>
            <a:r>
              <a:rPr lang="en-GB" sz="2800" dirty="0" smtClean="0"/>
              <a:t>Dortmund </a:t>
            </a:r>
            <a:r>
              <a:rPr lang="el-GR" sz="2800" dirty="0" smtClean="0"/>
              <a:t>της Γερμανίας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         Δημοτικό Σχολείο της Πολωνίας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         Δημοτικό Σχολείο της Ισπανίας.</a:t>
            </a:r>
            <a:endParaRPr lang="en-GB" sz="2800" dirty="0"/>
          </a:p>
          <a:p>
            <a:endParaRPr lang="en-GB" sz="2800" dirty="0"/>
          </a:p>
        </p:txBody>
      </p:sp>
      <p:pic>
        <p:nvPicPr>
          <p:cNvPr id="8" name="Θέση περιεχομένου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0" y="3780164"/>
            <a:ext cx="2324558" cy="2896058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</p:pic>
      <p:sp>
        <p:nvSpPr>
          <p:cNvPr id="9" name="Ορθογώνιο 8"/>
          <p:cNvSpPr/>
          <p:nvPr/>
        </p:nvSpPr>
        <p:spPr>
          <a:xfrm>
            <a:off x="5012674" y="457200"/>
            <a:ext cx="6709884" cy="1312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Σχολική μονάδα 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Δημοτικό Σχολείο </a:t>
            </a:r>
            <a:r>
              <a:rPr lang="el-GR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Λαγυνών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Καθηγ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Γερμανικών 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Ιορδανίδου Μαρία</a:t>
            </a:r>
            <a:endParaRPr lang="en-GB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0523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47" y="465138"/>
            <a:ext cx="9612734" cy="5770409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</p:pic>
    </p:spTree>
    <p:extLst>
      <p:ext uri="{BB962C8B-B14F-4D97-AF65-F5344CB8AC3E}">
        <p14:creationId xmlns:p14="http://schemas.microsoft.com/office/powerpoint/2010/main" val="335291821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517</Words>
  <Application>Microsoft Office PowerPoint</Application>
  <PresentationFormat>Ευρεία οθόνη</PresentationFormat>
  <Paragraphs>55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Θέμα του Office</vt:lpstr>
      <vt:lpstr>Deutsch   ΣΤ 1 Γερμανικά</vt:lpstr>
      <vt:lpstr>Deutsch  Γερμανικά</vt:lpstr>
      <vt:lpstr>Deutsch  Γερμανικά</vt:lpstr>
      <vt:lpstr>Deutsch  Γερμανικά</vt:lpstr>
      <vt:lpstr>Deutsch  Γερμανικά</vt:lpstr>
      <vt:lpstr>Deutsch  Γερμανικά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  Γερμανικά</dc:title>
  <dc:creator>TEO JORDAN</dc:creator>
  <cp:lastModifiedBy>TEO JORDAN</cp:lastModifiedBy>
  <cp:revision>29</cp:revision>
  <dcterms:created xsi:type="dcterms:W3CDTF">2024-06-05T06:04:10Z</dcterms:created>
  <dcterms:modified xsi:type="dcterms:W3CDTF">2024-06-11T06:32:55Z</dcterms:modified>
</cp:coreProperties>
</file>