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DFF"/>
    <a:srgbClr val="D8F9FE"/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0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8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6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0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1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8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75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6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9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0908F-C107-497D-AC07-2876F0CEBC0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7C40-F44E-450F-B42B-973FB114D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7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2384"/>
          </a:xfrm>
          <a:solidFill>
            <a:srgbClr val="EFFD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en-GB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 </a:t>
            </a:r>
            <a:r>
              <a:rPr lang="el-G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Ε</a:t>
            </a: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Γερ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μαν</a:t>
            </a:r>
            <a:r>
              <a:rPr lang="el-G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ικά</a:t>
            </a:r>
            <a:endParaRPr lang="en-GB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7808453" cy="4387467"/>
          </a:xfrm>
          <a:solidFill>
            <a:srgbClr val="EFFD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sz="2800" dirty="0" smtClean="0"/>
              <a:t>Οι μαθητές και οι μαθήτριες της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 </a:t>
            </a:r>
            <a:r>
              <a:rPr lang="el-GR" sz="2800" dirty="0" smtClean="0"/>
              <a:t>Δημοτικού παρακολούθησαν 2 ώρες την εβδομάδα Γερμανικά . 32 διδακτικά 2ωρα στην πρώτη μας χρονιά . Δουλέψαμε με εγκεκριμένο από το υπουργείο διδακτικό βιβλίο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1-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Klett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smtClean="0"/>
              <a:t>σε </a:t>
            </a:r>
            <a:r>
              <a:rPr lang="el-GR" sz="2800" dirty="0" err="1" smtClean="0"/>
              <a:t>συνδιασμό</a:t>
            </a:r>
            <a:r>
              <a:rPr lang="el-GR" sz="2800" dirty="0" smtClean="0"/>
              <a:t> με 52 Φωτοτυπίες , 4 ταινίες (διδαγμένες και εγκεκριμένες από τη σύμβουλο των Γερμανικών ). Μέσα στη διδακτική διαδικασία ενσωματώθηκαν και </a:t>
            </a:r>
            <a:r>
              <a:rPr lang="el-GR" sz="2800" dirty="0" err="1" smtClean="0"/>
              <a:t>βιντεάκια</a:t>
            </a:r>
            <a:r>
              <a:rPr lang="el-GR" sz="2800" dirty="0" smtClean="0"/>
              <a:t> στο </a:t>
            </a:r>
            <a:r>
              <a:rPr lang="en-GB" sz="2800" dirty="0" err="1" smtClean="0"/>
              <a:t>Wordwall</a:t>
            </a:r>
            <a:r>
              <a:rPr lang="en-GB" sz="2800" dirty="0" smtClean="0"/>
              <a:t> </a:t>
            </a:r>
            <a:r>
              <a:rPr lang="el-GR" sz="2800" dirty="0" smtClean="0"/>
              <a:t>σχετικά με το εκάστοτε φαινόμενο ή τη διδακτική</a:t>
            </a:r>
            <a:endParaRPr lang="en-GB" sz="2800" dirty="0"/>
          </a:p>
        </p:txBody>
      </p:sp>
      <p:sp>
        <p:nvSpPr>
          <p:cNvPr id="7" name="Ορθογώνιο 6"/>
          <p:cNvSpPr/>
          <p:nvPr/>
        </p:nvSpPr>
        <p:spPr>
          <a:xfrm>
            <a:off x="5365214" y="457201"/>
            <a:ext cx="5990174" cy="1312384"/>
          </a:xfrm>
          <a:prstGeom prst="rect">
            <a:avLst/>
          </a:prstGeom>
          <a:solidFill>
            <a:srgbClr val="EFFD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μονάδα </a:t>
            </a:r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Δημοτικό Σχολείο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Λαγυνών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Καθηγ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Γερμανικών </a:t>
            </a:r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Ιορδανίδου Μαρία</a:t>
            </a: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43" y="2057400"/>
            <a:ext cx="2574945" cy="4387466"/>
          </a:xfrm>
        </p:spPr>
      </p:pic>
    </p:spTree>
    <p:extLst>
      <p:ext uri="{BB962C8B-B14F-4D97-AF65-F5344CB8AC3E}">
        <p14:creationId xmlns:p14="http://schemas.microsoft.com/office/powerpoint/2010/main" val="396673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2384"/>
          </a:xfrm>
          <a:solidFill>
            <a:srgbClr val="EFFD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en-GB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 </a:t>
            </a: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Γερ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μαν</a:t>
            </a:r>
            <a:r>
              <a:rPr lang="el-G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ικά</a:t>
            </a:r>
            <a:endParaRPr lang="en-GB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7940655" cy="4387467"/>
          </a:xfrm>
          <a:solidFill>
            <a:srgbClr val="EFFDFF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l-GR" sz="2800" dirty="0"/>
              <a:t> </a:t>
            </a:r>
            <a:r>
              <a:rPr lang="el-GR" sz="2800" dirty="0" smtClean="0"/>
              <a:t>ενότητα που διανύαμε.</a:t>
            </a:r>
          </a:p>
          <a:p>
            <a:r>
              <a:rPr lang="el-GR" sz="2800" dirty="0" smtClean="0"/>
              <a:t>Επίσης </a:t>
            </a:r>
            <a:r>
              <a:rPr lang="el-GR" sz="2800" dirty="0" err="1" smtClean="0"/>
              <a:t>δούλεψαμε</a:t>
            </a:r>
            <a:r>
              <a:rPr lang="el-GR" sz="2800" dirty="0" smtClean="0"/>
              <a:t>  μικρά </a:t>
            </a:r>
            <a:r>
              <a:rPr lang="el-GR" sz="2800" dirty="0" err="1" smtClean="0"/>
              <a:t>πρότζεκτ</a:t>
            </a:r>
            <a:r>
              <a:rPr lang="el-GR" sz="2800" dirty="0" smtClean="0"/>
              <a:t> της 1 ώρας με διάφορες θεματικές</a:t>
            </a:r>
            <a:r>
              <a:rPr lang="de-DE" sz="2800" dirty="0" smtClean="0"/>
              <a:t>: </a:t>
            </a:r>
            <a:endParaRPr lang="el-GR" sz="2800" dirty="0" smtClean="0"/>
          </a:p>
          <a:p>
            <a:r>
              <a:rPr lang="el-GR" sz="2800" dirty="0"/>
              <a:t> </a:t>
            </a:r>
            <a:r>
              <a:rPr lang="el-GR" sz="2800" dirty="0" smtClean="0"/>
              <a:t>Περιγραφή της οικογενείας μου και του εαυτού μου.</a:t>
            </a:r>
          </a:p>
          <a:p>
            <a:r>
              <a:rPr lang="el-GR" sz="2800" dirty="0" smtClean="0"/>
              <a:t>Επιπρόσθετα κατασκευάσαμε στα πλαίσια του προγράμματος του </a:t>
            </a:r>
            <a:r>
              <a:rPr lang="de-DE" sz="2800" dirty="0" smtClean="0"/>
              <a:t>: 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Grün </a:t>
            </a:r>
            <a:r>
              <a:rPr lang="de-D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Göthe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smtClean="0"/>
              <a:t>: </a:t>
            </a:r>
            <a:r>
              <a:rPr lang="el-GR" sz="2800" dirty="0" smtClean="0"/>
              <a:t>ζωγραφίσαμε και φτιάξαμε μια μεγάλη αφίσα με θέμα : </a:t>
            </a:r>
            <a:r>
              <a:rPr lang="el-GR" sz="2800" b="1" dirty="0" smtClean="0"/>
              <a:t>Ζώ βιώσιμα – εξοικονομώ ρεύμα και νερό.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                              Επίσης αρχίσαμε ένα τεύχος για τη </a:t>
            </a:r>
            <a:r>
              <a:rPr lang="el-GR" sz="2800" b="1" dirty="0" smtClean="0"/>
              <a:t>χρησιμότητα του δάσους στη ζωή μας</a:t>
            </a:r>
            <a:r>
              <a:rPr lang="el-GR" sz="2800" dirty="0" smtClean="0"/>
              <a:t>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012674" y="457200"/>
            <a:ext cx="6364748" cy="1312384"/>
          </a:xfrm>
          <a:prstGeom prst="rect">
            <a:avLst/>
          </a:prstGeom>
          <a:solidFill>
            <a:srgbClr val="EFFD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μονάδα </a:t>
            </a:r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Δημοτικό Σχολείο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Λαγυνών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Καθηγ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Γερμανικών </a:t>
            </a:r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Ιορδανίδου Μαρία</a:t>
            </a: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Θέση περιεχομένου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" b="31075"/>
          <a:stretch/>
        </p:blipFill>
        <p:spPr>
          <a:xfrm>
            <a:off x="8945372" y="2057399"/>
            <a:ext cx="2432050" cy="1622235"/>
          </a:xfrm>
        </p:spPr>
      </p:pic>
      <p:pic>
        <p:nvPicPr>
          <p:cNvPr id="9" name="Θέση περιεχομένου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11052" r="40326" b="18417"/>
          <a:stretch/>
        </p:blipFill>
        <p:spPr>
          <a:xfrm rot="5400000">
            <a:off x="8855327" y="3922773"/>
            <a:ext cx="2612139" cy="2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2384"/>
          </a:xfrm>
          <a:solidFill>
            <a:srgbClr val="EFFD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en-GB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 </a:t>
            </a: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Γερ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μαν</a:t>
            </a:r>
            <a:r>
              <a:rPr lang="el-G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ικά</a:t>
            </a:r>
            <a:endParaRPr lang="en-GB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7863538" cy="4618823"/>
          </a:xfrm>
          <a:solidFill>
            <a:srgbClr val="EFFDFF"/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l-GR" sz="2800" b="1" dirty="0" smtClean="0"/>
              <a:t>Τί έμαθαν οι μαθητές μας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1. Να </a:t>
            </a:r>
            <a:r>
              <a:rPr lang="el-GR" sz="2800" b="1" dirty="0" smtClean="0"/>
              <a:t>συστήνονται</a:t>
            </a:r>
            <a:r>
              <a:rPr lang="el-GR" sz="2800" dirty="0" smtClean="0"/>
              <a:t> και να </a:t>
            </a:r>
            <a:r>
              <a:rPr lang="el-GR" sz="2800" b="1" dirty="0" smtClean="0"/>
              <a:t>συστήνουν</a:t>
            </a:r>
            <a:r>
              <a:rPr lang="el-GR" sz="2800" dirty="0" smtClean="0"/>
              <a:t> την </a:t>
            </a:r>
            <a:r>
              <a:rPr lang="el-GR" sz="2800" dirty="0" err="1" smtClean="0"/>
              <a:t>οικο</a:t>
            </a:r>
            <a:r>
              <a:rPr lang="el-GR" sz="2800" dirty="0" smtClean="0"/>
              <a:t>-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 </a:t>
            </a:r>
            <a:r>
              <a:rPr lang="el-GR" sz="2800" dirty="0" err="1" smtClean="0"/>
              <a:t>γένειά</a:t>
            </a:r>
            <a:r>
              <a:rPr lang="el-GR" sz="2800" dirty="0" smtClean="0"/>
              <a:t> τους. 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2. Να μετρούν από το 1-100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3. Να μιλούν και να γράφουν σε ένα </a:t>
            </a:r>
            <a:r>
              <a:rPr lang="en-GB" sz="2800" dirty="0" smtClean="0"/>
              <a:t>E- Mail </a:t>
            </a:r>
            <a:r>
              <a:rPr lang="el-GR" sz="2800" dirty="0" err="1" smtClean="0"/>
              <a:t>στοι</a:t>
            </a:r>
            <a:r>
              <a:rPr lang="el-GR" sz="2800" dirty="0" smtClean="0"/>
              <a:t>- 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 </a:t>
            </a:r>
            <a:r>
              <a:rPr lang="el-GR" sz="2800" dirty="0" err="1" smtClean="0"/>
              <a:t>χεία</a:t>
            </a:r>
            <a:r>
              <a:rPr lang="el-GR" sz="2800" dirty="0" smtClean="0"/>
              <a:t> που αφορούν :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Από πού κατάγονται ,πού μένουν ,ποιο είναι το 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τηλεφωνικό τους νούμερο , ποια είναι η μητρική 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τους γλώσσα , ποιες γλώσσες μιλούν, πόσο χρονών 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είναι και ποιες είναι οι δραστηριότητες στον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</a:t>
            </a:r>
            <a:r>
              <a:rPr lang="el-GR" sz="2800" dirty="0" err="1" smtClean="0"/>
              <a:t>ελεύθερό</a:t>
            </a:r>
            <a:r>
              <a:rPr lang="el-GR" sz="2800" dirty="0" smtClean="0"/>
              <a:t> τους  χρόνο.</a:t>
            </a:r>
            <a:endParaRPr lang="en-GB" sz="2800" dirty="0"/>
          </a:p>
        </p:txBody>
      </p:sp>
      <p:sp>
        <p:nvSpPr>
          <p:cNvPr id="7" name="Ορθογώνιο 6"/>
          <p:cNvSpPr/>
          <p:nvPr/>
        </p:nvSpPr>
        <p:spPr>
          <a:xfrm>
            <a:off x="5365214" y="457201"/>
            <a:ext cx="5990174" cy="1312384"/>
          </a:xfrm>
          <a:prstGeom prst="rect">
            <a:avLst/>
          </a:prstGeom>
          <a:solidFill>
            <a:srgbClr val="EFFD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μονάδα </a:t>
            </a:r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Δημοτικό Σχολείο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Λαγυνών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Καθηγ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Γερμανικών </a:t>
            </a:r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Ιορδανίδου Μαρία</a:t>
            </a: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Θέση περιεχομένου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30381" r="1886" b="29906"/>
          <a:stretch/>
        </p:blipFill>
        <p:spPr>
          <a:xfrm rot="5400000">
            <a:off x="9037837" y="1877122"/>
            <a:ext cx="2137273" cy="2497827"/>
          </a:xfrm>
        </p:spPr>
      </p:pic>
      <p:pic>
        <p:nvPicPr>
          <p:cNvPr id="9" name="Θέση περιεχομένου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8080" r="34188" b="3110"/>
          <a:stretch/>
        </p:blipFill>
        <p:spPr>
          <a:xfrm>
            <a:off x="8857560" y="4482486"/>
            <a:ext cx="2497827" cy="21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2384"/>
          </a:xfrm>
          <a:solidFill>
            <a:srgbClr val="EFFD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en-GB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 </a:t>
            </a: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Γερ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μαν</a:t>
            </a:r>
            <a:r>
              <a:rPr lang="el-G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ικά</a:t>
            </a:r>
            <a:endParaRPr lang="en-GB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8458449" cy="4618823"/>
          </a:xfrm>
          <a:solidFill>
            <a:srgbClr val="EFFD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sz="2800" dirty="0" smtClean="0"/>
              <a:t>Όσον αφορά στα γραμματικά φαινόμενα έμαθαν </a:t>
            </a:r>
            <a:r>
              <a:rPr lang="de-DE" sz="2800" dirty="0"/>
              <a:t>:</a:t>
            </a:r>
            <a:endParaRPr lang="el-GR" sz="2800" dirty="0" smtClean="0"/>
          </a:p>
          <a:p>
            <a:r>
              <a:rPr lang="el-GR" sz="2800" dirty="0"/>
              <a:t> </a:t>
            </a:r>
            <a:r>
              <a:rPr lang="el-GR" sz="2800" dirty="0" smtClean="0"/>
              <a:t>  να κλίνουν </a:t>
            </a:r>
            <a:r>
              <a:rPr lang="el-GR" sz="2800" dirty="0" err="1" smtClean="0"/>
              <a:t>ρηματα</a:t>
            </a:r>
            <a:r>
              <a:rPr lang="el-GR" sz="2800" dirty="0" smtClean="0"/>
              <a:t> όλων των κατηγοριών σε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χρόνο ενεστώτα</a:t>
            </a:r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  </a:t>
            </a:r>
            <a:r>
              <a:rPr lang="el-GR" sz="2800" dirty="0" smtClean="0"/>
              <a:t>να κλίνουν την ονομαστική και αιτιατική του οριστικού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αορίστου άρθρου και αορίστου αρνητικού άρθρου.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να </a:t>
            </a:r>
            <a:r>
              <a:rPr lang="el-GR" sz="2800" dirty="0"/>
              <a:t>κλίνουν την ονομαστική και αιτιατική </a:t>
            </a:r>
            <a:r>
              <a:rPr lang="el-GR" sz="2800" dirty="0" smtClean="0"/>
              <a:t>της κτητικής 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αντωνυμίας για κτήτορα </a:t>
            </a:r>
            <a:r>
              <a:rPr lang="el-GR" sz="2800" dirty="0" err="1" smtClean="0"/>
              <a:t>α,β,γ,προσώπου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Όλα τα μαθήματα είναι ανεβασμένα σε </a:t>
            </a:r>
            <a:r>
              <a:rPr lang="en-GB" sz="2800" dirty="0" smtClean="0"/>
              <a:t>Power –point </a:t>
            </a:r>
            <a:r>
              <a:rPr lang="el-GR" sz="2800" dirty="0" smtClean="0"/>
              <a:t>στο </a:t>
            </a:r>
            <a:r>
              <a:rPr lang="en-GB" sz="2800" dirty="0" smtClean="0"/>
              <a:t>e-class.</a:t>
            </a:r>
            <a:r>
              <a:rPr lang="el-GR" sz="2800" dirty="0" smtClean="0"/>
              <a:t> </a:t>
            </a:r>
            <a:endParaRPr lang="en-GB" sz="2800" dirty="0"/>
          </a:p>
        </p:txBody>
      </p:sp>
      <p:sp>
        <p:nvSpPr>
          <p:cNvPr id="7" name="Ορθογώνιο 6"/>
          <p:cNvSpPr/>
          <p:nvPr/>
        </p:nvSpPr>
        <p:spPr>
          <a:xfrm>
            <a:off x="5365214" y="457201"/>
            <a:ext cx="5990174" cy="1312384"/>
          </a:xfrm>
          <a:prstGeom prst="rect">
            <a:avLst/>
          </a:prstGeom>
          <a:solidFill>
            <a:srgbClr val="EFFD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μονάδα </a:t>
            </a:r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Δημοτικό Σχολείο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Λαγυνών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Καθηγ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Γερμανικών </a:t>
            </a:r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Ιορδανίδου Μαρία</a:t>
            </a: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11758" r="20968" b="12104"/>
          <a:stretch/>
        </p:blipFill>
        <p:spPr>
          <a:xfrm>
            <a:off x="9430439" y="2053267"/>
            <a:ext cx="1924949" cy="2144160"/>
          </a:xfrm>
        </p:spPr>
      </p:pic>
      <p:pic>
        <p:nvPicPr>
          <p:cNvPr id="9" name="Θέση περιεχομένου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11681" r="18658"/>
          <a:stretch/>
        </p:blipFill>
        <p:spPr>
          <a:xfrm>
            <a:off x="9430439" y="4366810"/>
            <a:ext cx="1924949" cy="23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2384"/>
          </a:xfrm>
          <a:solidFill>
            <a:srgbClr val="EFFD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en-GB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 </a:t>
            </a: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Γερ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μαν</a:t>
            </a:r>
            <a:r>
              <a:rPr lang="el-G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ικά</a:t>
            </a:r>
            <a:endParaRPr lang="en-GB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8458449" cy="4618823"/>
          </a:xfrm>
          <a:solidFill>
            <a:srgbClr val="EFFD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sz="2800" dirty="0" smtClean="0"/>
              <a:t>Στο </a:t>
            </a:r>
            <a:r>
              <a:rPr lang="en-GB" sz="2800" dirty="0" smtClean="0"/>
              <a:t>e-class </a:t>
            </a:r>
            <a:r>
              <a:rPr lang="el-GR" sz="2800" dirty="0" smtClean="0"/>
              <a:t>υπάρχουν </a:t>
            </a:r>
            <a:r>
              <a:rPr lang="el-GR" sz="2800" dirty="0"/>
              <a:t>και οι σύνδεσμοι </a:t>
            </a:r>
            <a:r>
              <a:rPr lang="el-GR" sz="2800" dirty="0" smtClean="0"/>
              <a:t>για εξάσκηση των φαινομένων και των διαλόγων που κάναμε μέσα στο μάθημα.</a:t>
            </a:r>
          </a:p>
          <a:p>
            <a:r>
              <a:rPr lang="el-GR" sz="2800" dirty="0" smtClean="0"/>
              <a:t>Στα </a:t>
            </a:r>
            <a:r>
              <a:rPr lang="el-GR" sz="2800" dirty="0" err="1" smtClean="0"/>
              <a:t>πλάισια</a:t>
            </a:r>
            <a:r>
              <a:rPr lang="el-GR" sz="2800" dirty="0" smtClean="0"/>
              <a:t> των εκπαιδευτικών προγραμμάτων συμμετείχε το σχολείο μας σε πρόγραμμα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e-twinning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smtClean="0"/>
              <a:t>με θέμα την</a:t>
            </a:r>
            <a:r>
              <a:rPr lang="el-G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βιωσιμότητα</a:t>
            </a:r>
            <a:r>
              <a:rPr lang="el-GR" sz="2800" dirty="0" smtClean="0"/>
              <a:t>. Τα Σχολεία συνεργασίας μας ήταν    Δημοτικό Σχολείο Οιχαλίας Τρικάλων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      Δημοτικό Σχολείο στο </a:t>
            </a:r>
            <a:r>
              <a:rPr lang="en-GB" sz="2800" dirty="0" smtClean="0"/>
              <a:t>Dortmund </a:t>
            </a:r>
            <a:r>
              <a:rPr lang="el-GR" sz="2800" dirty="0" smtClean="0"/>
              <a:t>της Γερμανίας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      Δημοτικό Σχολείο της Πολωνίας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      Δημοτικό Σχολείο της Ισπανίας.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7" name="Ορθογώνιο 6"/>
          <p:cNvSpPr/>
          <p:nvPr/>
        </p:nvSpPr>
        <p:spPr>
          <a:xfrm>
            <a:off x="5365214" y="457201"/>
            <a:ext cx="6357344" cy="1312384"/>
          </a:xfrm>
          <a:prstGeom prst="rect">
            <a:avLst/>
          </a:prstGeom>
          <a:solidFill>
            <a:srgbClr val="EFFD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μονάδα </a:t>
            </a:r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Δημοτικό Σχολείο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Λαγυνών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Καθηγ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Γερμανικών </a:t>
            </a:r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Ιορδανίδου Μαρία</a:t>
            </a: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Θέση περιεχομένου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8048" r="31981" b="13517"/>
          <a:stretch/>
        </p:blipFill>
        <p:spPr>
          <a:xfrm>
            <a:off x="9398000" y="4366810"/>
            <a:ext cx="2489896" cy="2172826"/>
          </a:xfrm>
          <a:prstGeom prst="rect">
            <a:avLst/>
          </a:prstGeo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3" t="7641" r="12714"/>
          <a:stretch/>
        </p:blipFill>
        <p:spPr>
          <a:xfrm>
            <a:off x="9398000" y="2057398"/>
            <a:ext cx="2489896" cy="2162061"/>
          </a:xfrm>
        </p:spPr>
      </p:pic>
    </p:spTree>
    <p:extLst>
      <p:ext uri="{BB962C8B-B14F-4D97-AF65-F5344CB8AC3E}">
        <p14:creationId xmlns:p14="http://schemas.microsoft.com/office/powerpoint/2010/main" val="113052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47" y="465138"/>
            <a:ext cx="9612734" cy="5770409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3529182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416</Words>
  <Application>Microsoft Office PowerPoint</Application>
  <PresentationFormat>Ευρεία οθόνη</PresentationFormat>
  <Paragraphs>45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Deutsch         Ε Γερμανικά</vt:lpstr>
      <vt:lpstr>Deutsch  Γερμανικά</vt:lpstr>
      <vt:lpstr>Deutsch  Γερμανικά</vt:lpstr>
      <vt:lpstr>Deutsch  Γερμανικά</vt:lpstr>
      <vt:lpstr>Deutsch  Γερμανικά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 Γερμανικά</dc:title>
  <dc:creator>TEO JORDAN</dc:creator>
  <cp:lastModifiedBy>TEO JORDAN</cp:lastModifiedBy>
  <cp:revision>36</cp:revision>
  <dcterms:created xsi:type="dcterms:W3CDTF">2024-06-05T06:04:10Z</dcterms:created>
  <dcterms:modified xsi:type="dcterms:W3CDTF">2024-06-11T06:27:57Z</dcterms:modified>
</cp:coreProperties>
</file>