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8" r:id="rId5"/>
    <p:sldId id="272" r:id="rId6"/>
    <p:sldId id="273" r:id="rId7"/>
    <p:sldId id="274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9B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GB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CC54-F56A-4AB4-A818-11199D9D4413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828E-B4ED-4F97-970F-EC811A3A2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319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CC54-F56A-4AB4-A818-11199D9D4413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828E-B4ED-4F97-970F-EC811A3A2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179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CC54-F56A-4AB4-A818-11199D9D4413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828E-B4ED-4F97-970F-EC811A3A2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44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CC54-F56A-4AB4-A818-11199D9D4413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828E-B4ED-4F97-970F-EC811A3A2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01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CC54-F56A-4AB4-A818-11199D9D4413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828E-B4ED-4F97-970F-EC811A3A2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31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CC54-F56A-4AB4-A818-11199D9D4413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828E-B4ED-4F97-970F-EC811A3A2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856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CC54-F56A-4AB4-A818-11199D9D4413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828E-B4ED-4F97-970F-EC811A3A2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36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CC54-F56A-4AB4-A818-11199D9D4413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828E-B4ED-4F97-970F-EC811A3A2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54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CC54-F56A-4AB4-A818-11199D9D4413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828E-B4ED-4F97-970F-EC811A3A2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698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CC54-F56A-4AB4-A818-11199D9D4413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828E-B4ED-4F97-970F-EC811A3A2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803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CC54-F56A-4AB4-A818-11199D9D4413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828E-B4ED-4F97-970F-EC811A3A2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34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GB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ECC54-F56A-4AB4-A818-11199D9D4413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B828E-B4ED-4F97-970F-EC811A3A2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12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en-GB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</a:t>
            </a:r>
            <a:r>
              <a:rPr lang="de-DE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üler</a:t>
            </a:r>
            <a:r>
              <a:rPr lang="de-DE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machen aktiv mit</a:t>
            </a:r>
            <a:r>
              <a:rPr lang="el-GR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</a:t>
            </a:r>
            <a:r>
              <a:rPr lang="en-GB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basteln</a:t>
            </a:r>
            <a:r>
              <a:rPr lang="en-GB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Biosiegel</a:t>
            </a:r>
            <a:endParaRPr lang="en-GB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de-DE" sz="3200" dirty="0" smtClean="0">
                <a:solidFill>
                  <a:srgbClr val="002060"/>
                </a:solidFill>
              </a:rPr>
              <a:t>Nachdem wir das online – Spiel in der Klasse gespielt hatten ,waren die Schüler sehr begeistert.</a:t>
            </a:r>
          </a:p>
          <a:p>
            <a:r>
              <a:rPr lang="de-DE" sz="3200" dirty="0" smtClean="0">
                <a:solidFill>
                  <a:srgbClr val="002060"/>
                </a:solidFill>
              </a:rPr>
              <a:t>Sie wurden aufgefordert zu malen ,was ihnen </a:t>
            </a:r>
            <a:r>
              <a:rPr lang="de-DE" sz="3200" dirty="0" err="1" smtClean="0">
                <a:solidFill>
                  <a:srgbClr val="002060"/>
                </a:solidFill>
              </a:rPr>
              <a:t>besondes</a:t>
            </a:r>
            <a:r>
              <a:rPr lang="de-DE" sz="3200" dirty="0" smtClean="0">
                <a:solidFill>
                  <a:srgbClr val="002060"/>
                </a:solidFill>
              </a:rPr>
              <a:t> gefallen hat . </a:t>
            </a:r>
          </a:p>
          <a:p>
            <a:r>
              <a:rPr lang="de-DE" sz="3200" dirty="0" smtClean="0">
                <a:solidFill>
                  <a:srgbClr val="002060"/>
                </a:solidFill>
              </a:rPr>
              <a:t>Der Fußabdruck hat zugegebenermaßen die </a:t>
            </a:r>
            <a:endParaRPr lang="en-GB" sz="3200" dirty="0">
              <a:solidFill>
                <a:srgbClr val="002060"/>
              </a:solidFill>
            </a:endParaRPr>
          </a:p>
        </p:txBody>
      </p:sp>
      <p:pic>
        <p:nvPicPr>
          <p:cNvPr id="2" name="Θέση περιεχομένου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11432" y="1909823"/>
            <a:ext cx="5242367" cy="4267139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829" y="5007325"/>
            <a:ext cx="681629" cy="55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10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en-GB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</a:t>
            </a:r>
            <a:r>
              <a:rPr lang="de-DE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üler</a:t>
            </a:r>
            <a:r>
              <a:rPr lang="de-DE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machen aktiv mit </a:t>
            </a:r>
            <a:r>
              <a:rPr lang="el-GR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belohnen mit Biosiegel</a:t>
            </a:r>
            <a:endParaRPr lang="en-GB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507147" cy="4351338"/>
          </a:xfr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de-DE" sz="3200" dirty="0">
                <a:solidFill>
                  <a:srgbClr val="002060"/>
                </a:solidFill>
              </a:rPr>
              <a:t>m</a:t>
            </a:r>
            <a:r>
              <a:rPr lang="de-DE" sz="3200" dirty="0" smtClean="0">
                <a:solidFill>
                  <a:srgbClr val="002060"/>
                </a:solidFill>
              </a:rPr>
              <a:t>eisten </a:t>
            </a:r>
            <a:r>
              <a:rPr lang="de-DE" sz="3200" dirty="0" err="1" smtClean="0">
                <a:solidFill>
                  <a:srgbClr val="002060"/>
                </a:solidFill>
              </a:rPr>
              <a:t>likes</a:t>
            </a:r>
            <a:r>
              <a:rPr lang="de-DE" sz="3200" dirty="0" smtClean="0">
                <a:solidFill>
                  <a:srgbClr val="002060"/>
                </a:solidFill>
              </a:rPr>
              <a:t> bekommen.</a:t>
            </a:r>
          </a:p>
          <a:p>
            <a:r>
              <a:rPr lang="de-DE" sz="3200" dirty="0" smtClean="0">
                <a:solidFill>
                  <a:srgbClr val="002060"/>
                </a:solidFill>
              </a:rPr>
              <a:t>Zuerst fiel die Idee einen </a:t>
            </a:r>
            <a:r>
              <a:rPr lang="de-DE" sz="3200" dirty="0">
                <a:solidFill>
                  <a:srgbClr val="002060"/>
                </a:solidFill>
              </a:rPr>
              <a:t> </a:t>
            </a:r>
            <a:r>
              <a:rPr lang="de-DE" sz="3200" dirty="0" smtClean="0">
                <a:solidFill>
                  <a:srgbClr val="002060"/>
                </a:solidFill>
              </a:rPr>
              <a:t>ähnlichen  Fußabdruck zu basteln um eine umweltschädlich handelnde oder umweltfreundlich nachhaltig handelnde Person aufzuzeigen. </a:t>
            </a:r>
            <a:endParaRPr lang="el-GR" sz="3200" dirty="0" smtClean="0">
              <a:solidFill>
                <a:srgbClr val="002060"/>
              </a:solidFill>
            </a:endParaRPr>
          </a:p>
          <a:p>
            <a:r>
              <a:rPr lang="de-DE" sz="3200" dirty="0" smtClean="0">
                <a:solidFill>
                  <a:srgbClr val="002060"/>
                </a:solidFill>
              </a:rPr>
              <a:t>Dann schlug </a:t>
            </a:r>
            <a:r>
              <a:rPr lang="de-DE" sz="3200" dirty="0" err="1" smtClean="0">
                <a:solidFill>
                  <a:srgbClr val="002060"/>
                </a:solidFill>
              </a:rPr>
              <a:t>eiein</a:t>
            </a:r>
            <a:r>
              <a:rPr lang="de-DE" sz="3200" dirty="0" smtClean="0">
                <a:solidFill>
                  <a:srgbClr val="002060"/>
                </a:solidFill>
              </a:rPr>
              <a:t> Schüler vor kleine Stempel zu basteln.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>
          <a:xfrm>
            <a:off x="8484242" y="1825625"/>
            <a:ext cx="2869557" cy="4351338"/>
          </a:xfr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de-DE" sz="6600" dirty="0" smtClean="0">
                <a:solidFill>
                  <a:srgbClr val="009900"/>
                </a:solidFill>
              </a:rPr>
              <a:t>gesagt </a:t>
            </a:r>
            <a:r>
              <a:rPr lang="de-DE" sz="8000" dirty="0">
                <a:solidFill>
                  <a:srgbClr val="009900"/>
                </a:solidFill>
              </a:rPr>
              <a:t>getan</a:t>
            </a:r>
            <a:endParaRPr lang="en-GB" sz="8000" dirty="0">
              <a:solidFill>
                <a:srgbClr val="009900"/>
              </a:solidFill>
            </a:endParaRPr>
          </a:p>
          <a:p>
            <a:endParaRPr lang="en-GB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07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1691"/>
          </a:xfrm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en-GB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</a:t>
            </a:r>
            <a:r>
              <a:rPr lang="de-DE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üler</a:t>
            </a:r>
            <a:r>
              <a:rPr lang="de-DE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basteln</a:t>
            </a:r>
            <a:endParaRPr lang="en-GB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43" y="1319996"/>
            <a:ext cx="716578" cy="1204361"/>
          </a:xfr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002060"/>
            </a:solidFill>
          </a:ln>
        </p:spPr>
      </p:pic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>
          <a:xfrm>
            <a:off x="10686159" y="1318393"/>
            <a:ext cx="667642" cy="5286366"/>
          </a:xfr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B</a:t>
            </a:r>
            <a:br>
              <a:rPr lang="de-DE" sz="4800" dirty="0" smtClean="0">
                <a:solidFill>
                  <a:srgbClr val="002060"/>
                </a:solidFill>
              </a:rPr>
            </a:br>
            <a:r>
              <a:rPr lang="de-DE" sz="4800" dirty="0" smtClean="0">
                <a:solidFill>
                  <a:srgbClr val="002060"/>
                </a:solidFill>
              </a:rPr>
              <a:t>A</a:t>
            </a:r>
            <a:br>
              <a:rPr lang="de-DE" sz="4800" dirty="0" smtClean="0">
                <a:solidFill>
                  <a:srgbClr val="002060"/>
                </a:solidFill>
              </a:rPr>
            </a:br>
            <a:r>
              <a:rPr lang="de-DE" sz="4800" dirty="0" smtClean="0">
                <a:solidFill>
                  <a:srgbClr val="002060"/>
                </a:solidFill>
              </a:rPr>
              <a:t>S</a:t>
            </a:r>
            <a:br>
              <a:rPr lang="de-DE" sz="4800" dirty="0" smtClean="0">
                <a:solidFill>
                  <a:srgbClr val="002060"/>
                </a:solidFill>
              </a:rPr>
            </a:br>
            <a:r>
              <a:rPr lang="de-DE" sz="4800" dirty="0" smtClean="0">
                <a:solidFill>
                  <a:srgbClr val="002060"/>
                </a:solidFill>
              </a:rPr>
              <a:t>T</a:t>
            </a:r>
            <a:br>
              <a:rPr lang="de-DE" sz="4800" dirty="0" smtClean="0">
                <a:solidFill>
                  <a:srgbClr val="002060"/>
                </a:solidFill>
              </a:rPr>
            </a:br>
            <a:r>
              <a:rPr lang="de-DE" sz="4800" dirty="0" smtClean="0">
                <a:solidFill>
                  <a:srgbClr val="002060"/>
                </a:solidFill>
              </a:rPr>
              <a:t>E</a:t>
            </a:r>
            <a:br>
              <a:rPr lang="de-DE" sz="4800" dirty="0" smtClean="0">
                <a:solidFill>
                  <a:srgbClr val="002060"/>
                </a:solidFill>
              </a:rPr>
            </a:br>
            <a:r>
              <a:rPr lang="de-DE" sz="4800" dirty="0" smtClean="0">
                <a:solidFill>
                  <a:srgbClr val="002060"/>
                </a:solidFill>
              </a:rPr>
              <a:t>L</a:t>
            </a:r>
            <a:br>
              <a:rPr lang="de-DE" sz="4800" dirty="0" smtClean="0">
                <a:solidFill>
                  <a:srgbClr val="002060"/>
                </a:solidFill>
              </a:rPr>
            </a:br>
            <a:r>
              <a:rPr lang="de-DE" sz="4800" dirty="0" smtClean="0">
                <a:solidFill>
                  <a:srgbClr val="002060"/>
                </a:solidFill>
              </a:rPr>
              <a:t>N</a:t>
            </a:r>
            <a:endParaRPr lang="en-GB" sz="4800" dirty="0">
              <a:solidFill>
                <a:srgbClr val="002060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464" y="466685"/>
            <a:ext cx="682811" cy="560881"/>
          </a:xfrm>
          <a:prstGeom prst="rect">
            <a:avLst/>
          </a:prstGeom>
        </p:spPr>
      </p:pic>
      <p:pic>
        <p:nvPicPr>
          <p:cNvPr id="8" name="Θέση περιεχομένου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589" y="1318393"/>
            <a:ext cx="1109064" cy="1205964"/>
          </a:xfrm>
          <a:prstGeom prst="rect">
            <a:avLst/>
          </a:prstGeom>
        </p:spPr>
      </p:pic>
      <p:pic>
        <p:nvPicPr>
          <p:cNvPr id="9" name="Θέση περιεχομένου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252" y="1318393"/>
            <a:ext cx="899016" cy="1205964"/>
          </a:xfrm>
          <a:prstGeom prst="rect">
            <a:avLst/>
          </a:prstGeom>
        </p:spPr>
      </p:pic>
      <p:pic>
        <p:nvPicPr>
          <p:cNvPr id="10" name="Θέση περιεχομένου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71" y="1319996"/>
            <a:ext cx="1056701" cy="1235246"/>
          </a:xfrm>
          <a:prstGeom prst="rect">
            <a:avLst/>
          </a:prstGeom>
        </p:spPr>
      </p:pic>
      <p:pic>
        <p:nvPicPr>
          <p:cNvPr id="11" name="Θέση περιεχομένου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9562" y="2795760"/>
            <a:ext cx="974075" cy="1076139"/>
          </a:xfrm>
          <a:prstGeom prst="rect">
            <a:avLst/>
          </a:prstGeom>
        </p:spPr>
      </p:pic>
      <p:pic>
        <p:nvPicPr>
          <p:cNvPr id="12" name="Θέση περιεχομένου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15524" y="2817289"/>
            <a:ext cx="1054677" cy="1076140"/>
          </a:xfrm>
          <a:prstGeom prst="rect">
            <a:avLst/>
          </a:prstGeom>
        </p:spPr>
      </p:pic>
      <p:pic>
        <p:nvPicPr>
          <p:cNvPr id="13" name="Θέση περιεχομένου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354" y="2732551"/>
            <a:ext cx="1622503" cy="1111087"/>
          </a:xfrm>
          <a:prstGeom prst="rect">
            <a:avLst/>
          </a:prstGeom>
        </p:spPr>
      </p:pic>
      <p:pic>
        <p:nvPicPr>
          <p:cNvPr id="14" name="Θέση περιεχομένου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5202" y="4150786"/>
            <a:ext cx="632728" cy="734510"/>
          </a:xfrm>
          <a:prstGeom prst="rect">
            <a:avLst/>
          </a:prstGeom>
        </p:spPr>
      </p:pic>
      <p:pic>
        <p:nvPicPr>
          <p:cNvPr id="15" name="Θέση περιεχομένου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27" y="4270482"/>
            <a:ext cx="628909" cy="716039"/>
          </a:xfrm>
          <a:prstGeom prst="rect">
            <a:avLst/>
          </a:prstGeom>
        </p:spPr>
      </p:pic>
      <p:pic>
        <p:nvPicPr>
          <p:cNvPr id="16" name="Θέση περιεχομένου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24200" y="5385104"/>
            <a:ext cx="1059684" cy="1262505"/>
          </a:xfrm>
          <a:prstGeom prst="rect">
            <a:avLst/>
          </a:prstGeom>
        </p:spPr>
      </p:pic>
      <p:pic>
        <p:nvPicPr>
          <p:cNvPr id="17" name="Θέση περιεχομένου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14" y="5424187"/>
            <a:ext cx="817976" cy="1223422"/>
          </a:xfrm>
          <a:prstGeom prst="rect">
            <a:avLst/>
          </a:prstGeom>
        </p:spPr>
      </p:pic>
      <p:pic>
        <p:nvPicPr>
          <p:cNvPr id="18" name="Θέση περιεχομένου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594" y="4150786"/>
            <a:ext cx="1541021" cy="1146215"/>
          </a:xfrm>
          <a:prstGeom prst="rect">
            <a:avLst/>
          </a:prstGeom>
        </p:spPr>
      </p:pic>
      <p:pic>
        <p:nvPicPr>
          <p:cNvPr id="19" name="Θέση περιεχομένου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55663" y="4436768"/>
            <a:ext cx="1810819" cy="2525161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6383976" y="1610953"/>
            <a:ext cx="646881" cy="611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>
                <a:solidFill>
                  <a:srgbClr val="002060"/>
                </a:solidFill>
              </a:rPr>
              <a:t>=</a:t>
            </a:r>
            <a:endParaRPr lang="en-GB" sz="6600" dirty="0">
              <a:solidFill>
                <a:srgbClr val="002060"/>
              </a:solidFill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2356548" y="1567678"/>
            <a:ext cx="646881" cy="611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 smtClean="0">
                <a:solidFill>
                  <a:srgbClr val="002060"/>
                </a:solidFill>
              </a:rPr>
              <a:t>+</a:t>
            </a:r>
            <a:endParaRPr lang="en-GB" sz="6600" dirty="0">
              <a:solidFill>
                <a:srgbClr val="002060"/>
              </a:solidFill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2300403" y="2951527"/>
            <a:ext cx="646881" cy="611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 smtClean="0">
                <a:solidFill>
                  <a:srgbClr val="002060"/>
                </a:solidFill>
              </a:rPr>
              <a:t>+</a:t>
            </a:r>
            <a:endParaRPr lang="en-GB" sz="6600" dirty="0">
              <a:solidFill>
                <a:srgbClr val="002060"/>
              </a:solidFill>
            </a:endParaRPr>
          </a:p>
        </p:txBody>
      </p:sp>
      <p:sp>
        <p:nvSpPr>
          <p:cNvPr id="22" name="Ορθογώνιο 21"/>
          <p:cNvSpPr/>
          <p:nvPr/>
        </p:nvSpPr>
        <p:spPr>
          <a:xfrm>
            <a:off x="4483504" y="1610953"/>
            <a:ext cx="646881" cy="611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 smtClean="0">
                <a:solidFill>
                  <a:srgbClr val="002060"/>
                </a:solidFill>
              </a:rPr>
              <a:t>+</a:t>
            </a:r>
            <a:endParaRPr lang="en-GB" sz="6600" dirty="0">
              <a:solidFill>
                <a:srgbClr val="002060"/>
              </a:solidFill>
            </a:endParaRPr>
          </a:p>
        </p:txBody>
      </p:sp>
      <p:sp>
        <p:nvSpPr>
          <p:cNvPr id="23" name="Ορθογώνιο 22"/>
          <p:cNvSpPr/>
          <p:nvPr/>
        </p:nvSpPr>
        <p:spPr>
          <a:xfrm>
            <a:off x="8258988" y="1606791"/>
            <a:ext cx="646881" cy="611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 smtClean="0">
                <a:solidFill>
                  <a:srgbClr val="002060"/>
                </a:solidFill>
              </a:rPr>
              <a:t>+</a:t>
            </a:r>
            <a:endParaRPr lang="en-GB" sz="6600" dirty="0">
              <a:solidFill>
                <a:srgbClr val="002060"/>
              </a:solidFill>
            </a:endParaRPr>
          </a:p>
        </p:txBody>
      </p:sp>
      <p:pic>
        <p:nvPicPr>
          <p:cNvPr id="24" name="Θέση περιεχομένου 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t="49190" r="33954" b="8275"/>
          <a:stretch/>
        </p:blipFill>
        <p:spPr>
          <a:xfrm>
            <a:off x="815202" y="1278376"/>
            <a:ext cx="1327110" cy="1276866"/>
          </a:xfrm>
          <a:prstGeom prst="rect">
            <a:avLst/>
          </a:prstGeom>
        </p:spPr>
      </p:pic>
      <p:sp>
        <p:nvSpPr>
          <p:cNvPr id="26" name="Ορθογώνιο 25"/>
          <p:cNvSpPr/>
          <p:nvPr/>
        </p:nvSpPr>
        <p:spPr>
          <a:xfrm>
            <a:off x="2270344" y="4335376"/>
            <a:ext cx="646881" cy="611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 smtClean="0">
                <a:solidFill>
                  <a:srgbClr val="002060"/>
                </a:solidFill>
              </a:rPr>
              <a:t>+</a:t>
            </a:r>
            <a:endParaRPr lang="en-GB" sz="6600" dirty="0">
              <a:solidFill>
                <a:srgbClr val="002060"/>
              </a:solidFill>
            </a:endParaRPr>
          </a:p>
        </p:txBody>
      </p:sp>
      <p:sp>
        <p:nvSpPr>
          <p:cNvPr id="27" name="Ορθογώνιο 26"/>
          <p:cNvSpPr/>
          <p:nvPr/>
        </p:nvSpPr>
        <p:spPr>
          <a:xfrm>
            <a:off x="4538441" y="2930914"/>
            <a:ext cx="646881" cy="611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>
                <a:solidFill>
                  <a:srgbClr val="002060"/>
                </a:solidFill>
              </a:rPr>
              <a:t>=</a:t>
            </a:r>
            <a:endParaRPr lang="en-GB" sz="6600" dirty="0">
              <a:solidFill>
                <a:srgbClr val="002060"/>
              </a:solidFill>
            </a:endParaRPr>
          </a:p>
        </p:txBody>
      </p:sp>
      <p:pic>
        <p:nvPicPr>
          <p:cNvPr id="28" name="Θέση περιεχομένου 4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t="49190" r="33954" b="8275"/>
          <a:stretch/>
        </p:blipFill>
        <p:spPr>
          <a:xfrm>
            <a:off x="3222064" y="4155476"/>
            <a:ext cx="975460" cy="1166973"/>
          </a:xfrm>
          <a:prstGeom prst="rect">
            <a:avLst/>
          </a:prstGeom>
        </p:spPr>
      </p:pic>
      <p:sp>
        <p:nvSpPr>
          <p:cNvPr id="29" name="Ορθογώνιο 28"/>
          <p:cNvSpPr/>
          <p:nvPr/>
        </p:nvSpPr>
        <p:spPr>
          <a:xfrm>
            <a:off x="4525592" y="4410082"/>
            <a:ext cx="646881" cy="611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>
                <a:solidFill>
                  <a:srgbClr val="002060"/>
                </a:solidFill>
              </a:rPr>
              <a:t>=</a:t>
            </a:r>
            <a:endParaRPr lang="en-GB" sz="6600" dirty="0">
              <a:solidFill>
                <a:srgbClr val="002060"/>
              </a:solidFill>
            </a:endParaRPr>
          </a:p>
        </p:txBody>
      </p:sp>
      <p:sp>
        <p:nvSpPr>
          <p:cNvPr id="30" name="Ορθογώνιο 29"/>
          <p:cNvSpPr/>
          <p:nvPr/>
        </p:nvSpPr>
        <p:spPr>
          <a:xfrm>
            <a:off x="2300403" y="5699349"/>
            <a:ext cx="646881" cy="611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 smtClean="0">
                <a:solidFill>
                  <a:srgbClr val="002060"/>
                </a:solidFill>
              </a:rPr>
              <a:t>+</a:t>
            </a:r>
            <a:endParaRPr lang="en-GB" sz="6600" dirty="0">
              <a:solidFill>
                <a:srgbClr val="002060"/>
              </a:solidFill>
            </a:endParaRPr>
          </a:p>
        </p:txBody>
      </p:sp>
      <p:sp>
        <p:nvSpPr>
          <p:cNvPr id="31" name="Ορθογώνιο 30"/>
          <p:cNvSpPr/>
          <p:nvPr/>
        </p:nvSpPr>
        <p:spPr>
          <a:xfrm>
            <a:off x="4483504" y="5730043"/>
            <a:ext cx="646881" cy="611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>
                <a:solidFill>
                  <a:srgbClr val="002060"/>
                </a:solidFill>
              </a:rPr>
              <a:t>=</a:t>
            </a:r>
            <a:endParaRPr lang="en-GB" sz="6600" dirty="0">
              <a:solidFill>
                <a:srgbClr val="002060"/>
              </a:solidFill>
            </a:endParaRPr>
          </a:p>
        </p:txBody>
      </p:sp>
      <p:sp>
        <p:nvSpPr>
          <p:cNvPr id="5" name="Δεξιό βέλος 4"/>
          <p:cNvSpPr/>
          <p:nvPr/>
        </p:nvSpPr>
        <p:spPr>
          <a:xfrm>
            <a:off x="5420595" y="5730043"/>
            <a:ext cx="1983985" cy="581017"/>
          </a:xfrm>
          <a:prstGeom prst="rightArrow">
            <a:avLst/>
          </a:prstGeom>
          <a:solidFill>
            <a:srgbClr val="9B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10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en-GB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</a:t>
            </a:r>
            <a:r>
              <a:rPr lang="de-DE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üler</a:t>
            </a:r>
            <a:r>
              <a:rPr lang="de-DE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machen aktiv mit und belohnen mit Biosiegel</a:t>
            </a:r>
            <a:endParaRPr lang="en-GB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de-DE" sz="3200" dirty="0" smtClean="0">
                <a:solidFill>
                  <a:srgbClr val="002060"/>
                </a:solidFill>
              </a:rPr>
              <a:t>Die kleinen Bastelprofis zeigen stolz ihre Biosiegel.</a:t>
            </a:r>
            <a:endParaRPr lang="en-GB" sz="3200" dirty="0">
              <a:solidFill>
                <a:srgbClr val="002060"/>
              </a:solidFill>
            </a:endParaRPr>
          </a:p>
        </p:txBody>
      </p:sp>
      <p:pic>
        <p:nvPicPr>
          <p:cNvPr id="2" name="Θέση περιεχομένου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69402" y="3186642"/>
            <a:ext cx="2919196" cy="2376143"/>
          </a:xfrm>
          <a:prstGeom prst="rect">
            <a:avLst/>
          </a:prstGeom>
        </p:spPr>
      </p:pic>
      <p:pic>
        <p:nvPicPr>
          <p:cNvPr id="6" name="Θέση περιεχομένου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t="49190" r="33954" b="8275"/>
          <a:stretch/>
        </p:blipFill>
        <p:spPr>
          <a:xfrm>
            <a:off x="6846613" y="1825625"/>
            <a:ext cx="353127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13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l-GR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μαθητές συμμετέχουν ενεργά και δημιουργούν </a:t>
            </a:r>
            <a:r>
              <a:rPr lang="el-GR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σφραγίδες με το βιολογικό αποτύπωμα</a:t>
            </a:r>
            <a:endParaRPr lang="en-GB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r>
              <a:rPr lang="el-GR" sz="3200" dirty="0">
                <a:solidFill>
                  <a:srgbClr val="002060"/>
                </a:solidFill>
              </a:rPr>
              <a:t>Αφού παίξαμε το διαδικτυακό παιχνίδι στην τάξη, οι μαθητές ήταν πολύ ενθουσιασμένοι</a:t>
            </a:r>
            <a:r>
              <a:rPr lang="el-GR" sz="32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l-GR" sz="3200" dirty="0" smtClean="0">
                <a:solidFill>
                  <a:srgbClr val="002060"/>
                </a:solidFill>
              </a:rPr>
              <a:t>Τους </a:t>
            </a:r>
            <a:r>
              <a:rPr lang="el-GR" sz="3200" dirty="0">
                <a:solidFill>
                  <a:srgbClr val="002060"/>
                </a:solidFill>
              </a:rPr>
              <a:t>ζητήθηκε να ζωγραφίσουν αυτό που τους άρεσε ιδιαίτερα. </a:t>
            </a:r>
            <a:endParaRPr lang="el-GR" sz="3200" dirty="0" smtClean="0">
              <a:solidFill>
                <a:srgbClr val="002060"/>
              </a:solidFill>
            </a:endParaRPr>
          </a:p>
          <a:p>
            <a:r>
              <a:rPr lang="el-GR" sz="3200" dirty="0">
                <a:solidFill>
                  <a:srgbClr val="002060"/>
                </a:solidFill>
              </a:rPr>
              <a:t>Ομολογουμένως, το αποτύπωμα πήρε τα περισσότερα </a:t>
            </a:r>
            <a:r>
              <a:rPr lang="el-GR" sz="3200" dirty="0" err="1">
                <a:solidFill>
                  <a:srgbClr val="002060"/>
                </a:solidFill>
              </a:rPr>
              <a:t>likes</a:t>
            </a:r>
            <a:r>
              <a:rPr lang="el-GR" sz="3200" dirty="0">
                <a:solidFill>
                  <a:srgbClr val="002060"/>
                </a:solidFill>
              </a:rPr>
              <a:t>.</a:t>
            </a:r>
            <a:endParaRPr lang="el-GR" sz="3200" dirty="0" smtClean="0">
              <a:solidFill>
                <a:srgbClr val="002060"/>
              </a:solidFill>
            </a:endParaRPr>
          </a:p>
        </p:txBody>
      </p:sp>
      <p:pic>
        <p:nvPicPr>
          <p:cNvPr id="2" name="Θέση περιεχομένου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11432" y="1909823"/>
            <a:ext cx="5242367" cy="4267139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829" y="5007325"/>
            <a:ext cx="681629" cy="55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2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l-GR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μαθητές συμμετέχουν ενεργά και δημιουργούν  σφραγίδες με το βιολογικό αποτύπωμα</a:t>
            </a:r>
            <a:endParaRPr lang="en-GB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507147" cy="4762462"/>
          </a:xfr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00206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l-GR" sz="3200" dirty="0">
                <a:solidFill>
                  <a:srgbClr val="002060"/>
                </a:solidFill>
              </a:rPr>
              <a:t>Η πρώτη ιδέα ήταν να φτιάξουμε ένα παρόμοιο αποτύπωμα για να δείξουμε ένα άτομο που ενεργεί με περιβαλλοντικά επιβλαβή ή περιβαλλοντικά βιώσιμο τρόπο. </a:t>
            </a:r>
            <a:endParaRPr lang="el-GR" sz="3200" dirty="0" smtClean="0">
              <a:solidFill>
                <a:srgbClr val="002060"/>
              </a:solidFill>
            </a:endParaRPr>
          </a:p>
          <a:p>
            <a:r>
              <a:rPr lang="el-GR" sz="3200" dirty="0" smtClean="0">
                <a:solidFill>
                  <a:srgbClr val="002060"/>
                </a:solidFill>
              </a:rPr>
              <a:t>Στη </a:t>
            </a:r>
            <a:r>
              <a:rPr lang="el-GR" sz="3200" dirty="0">
                <a:solidFill>
                  <a:srgbClr val="002060"/>
                </a:solidFill>
              </a:rPr>
              <a:t>συνέχεια, ένας μαθητής πρότεινε να φτιάξουν </a:t>
            </a:r>
            <a:r>
              <a:rPr lang="el-GR" sz="3200" dirty="0" smtClean="0">
                <a:solidFill>
                  <a:srgbClr val="002060"/>
                </a:solidFill>
              </a:rPr>
              <a:t>μικρές σφραγίδες.</a:t>
            </a:r>
            <a:endParaRPr lang="de-DE" sz="3200" dirty="0" smtClean="0">
              <a:solidFill>
                <a:srgbClr val="002060"/>
              </a:solidFill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>
          <a:xfrm>
            <a:off x="8484242" y="1825625"/>
            <a:ext cx="2869557" cy="4762462"/>
          </a:xfr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00206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l-GR" sz="6600" dirty="0" smtClean="0">
                <a:solidFill>
                  <a:srgbClr val="009900"/>
                </a:solidFill>
              </a:rPr>
              <a:t>Όπως το </a:t>
            </a:r>
            <a:r>
              <a:rPr lang="el-GR" sz="6600" dirty="0" err="1" smtClean="0">
                <a:solidFill>
                  <a:srgbClr val="009900"/>
                </a:solidFill>
              </a:rPr>
              <a:t>παμε</a:t>
            </a:r>
            <a:r>
              <a:rPr lang="el-GR" sz="6600" dirty="0" smtClean="0">
                <a:solidFill>
                  <a:srgbClr val="009900"/>
                </a:solidFill>
              </a:rPr>
              <a:t> </a:t>
            </a:r>
            <a:r>
              <a:rPr lang="el-GR" sz="6600" dirty="0" err="1" smtClean="0">
                <a:solidFill>
                  <a:srgbClr val="009900"/>
                </a:solidFill>
              </a:rPr>
              <a:t>ετσι</a:t>
            </a:r>
            <a:r>
              <a:rPr lang="el-GR" sz="6600" dirty="0" smtClean="0">
                <a:solidFill>
                  <a:srgbClr val="009900"/>
                </a:solidFill>
              </a:rPr>
              <a:t> και το </a:t>
            </a:r>
            <a:r>
              <a:rPr lang="el-GR" sz="6600" dirty="0" err="1" smtClean="0">
                <a:solidFill>
                  <a:srgbClr val="009900"/>
                </a:solidFill>
              </a:rPr>
              <a:t>καναμε</a:t>
            </a:r>
            <a:endParaRPr lang="en-GB" sz="8000" dirty="0">
              <a:solidFill>
                <a:srgbClr val="009900"/>
              </a:solidFill>
            </a:endParaRPr>
          </a:p>
          <a:p>
            <a:endParaRPr lang="en-GB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45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1691"/>
          </a:xfrm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el-GR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μαθητές / μαθήτριες χειροτεχνούν</a:t>
            </a:r>
            <a:endParaRPr lang="en-GB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43" y="1319996"/>
            <a:ext cx="716578" cy="1204361"/>
          </a:xfr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002060"/>
            </a:solidFill>
          </a:ln>
        </p:spPr>
      </p:pic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>
          <a:xfrm>
            <a:off x="10686159" y="1318393"/>
            <a:ext cx="667642" cy="5286366"/>
          </a:xfr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de-DE" sz="4800" dirty="0" smtClean="0">
                <a:solidFill>
                  <a:srgbClr val="002060"/>
                </a:solidFill>
              </a:rPr>
              <a:t>B</a:t>
            </a:r>
            <a:br>
              <a:rPr lang="de-DE" sz="4800" dirty="0" smtClean="0">
                <a:solidFill>
                  <a:srgbClr val="002060"/>
                </a:solidFill>
              </a:rPr>
            </a:br>
            <a:r>
              <a:rPr lang="de-DE" sz="4800" dirty="0" smtClean="0">
                <a:solidFill>
                  <a:srgbClr val="002060"/>
                </a:solidFill>
              </a:rPr>
              <a:t>A</a:t>
            </a:r>
            <a:br>
              <a:rPr lang="de-DE" sz="4800" dirty="0" smtClean="0">
                <a:solidFill>
                  <a:srgbClr val="002060"/>
                </a:solidFill>
              </a:rPr>
            </a:br>
            <a:r>
              <a:rPr lang="de-DE" sz="4800" dirty="0" smtClean="0">
                <a:solidFill>
                  <a:srgbClr val="002060"/>
                </a:solidFill>
              </a:rPr>
              <a:t>S</a:t>
            </a:r>
            <a:br>
              <a:rPr lang="de-DE" sz="4800" dirty="0" smtClean="0">
                <a:solidFill>
                  <a:srgbClr val="002060"/>
                </a:solidFill>
              </a:rPr>
            </a:br>
            <a:r>
              <a:rPr lang="de-DE" sz="4800" dirty="0" smtClean="0">
                <a:solidFill>
                  <a:srgbClr val="002060"/>
                </a:solidFill>
              </a:rPr>
              <a:t>T</a:t>
            </a:r>
            <a:br>
              <a:rPr lang="de-DE" sz="4800" dirty="0" smtClean="0">
                <a:solidFill>
                  <a:srgbClr val="002060"/>
                </a:solidFill>
              </a:rPr>
            </a:br>
            <a:r>
              <a:rPr lang="de-DE" sz="4800" dirty="0" smtClean="0">
                <a:solidFill>
                  <a:srgbClr val="002060"/>
                </a:solidFill>
              </a:rPr>
              <a:t>E</a:t>
            </a:r>
            <a:br>
              <a:rPr lang="de-DE" sz="4800" dirty="0" smtClean="0">
                <a:solidFill>
                  <a:srgbClr val="002060"/>
                </a:solidFill>
              </a:rPr>
            </a:br>
            <a:r>
              <a:rPr lang="de-DE" sz="4800" dirty="0" smtClean="0">
                <a:solidFill>
                  <a:srgbClr val="002060"/>
                </a:solidFill>
              </a:rPr>
              <a:t>L</a:t>
            </a:r>
            <a:br>
              <a:rPr lang="de-DE" sz="4800" dirty="0" smtClean="0">
                <a:solidFill>
                  <a:srgbClr val="002060"/>
                </a:solidFill>
              </a:rPr>
            </a:br>
            <a:r>
              <a:rPr lang="de-DE" sz="4800" dirty="0" smtClean="0">
                <a:solidFill>
                  <a:srgbClr val="002060"/>
                </a:solidFill>
              </a:rPr>
              <a:t>N</a:t>
            </a:r>
            <a:endParaRPr lang="en-GB" sz="4800" dirty="0">
              <a:solidFill>
                <a:srgbClr val="002060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464" y="466685"/>
            <a:ext cx="682811" cy="560881"/>
          </a:xfrm>
          <a:prstGeom prst="rect">
            <a:avLst/>
          </a:prstGeom>
        </p:spPr>
      </p:pic>
      <p:pic>
        <p:nvPicPr>
          <p:cNvPr id="8" name="Θέση περιεχομένου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589" y="1318393"/>
            <a:ext cx="1109064" cy="1205964"/>
          </a:xfrm>
          <a:prstGeom prst="rect">
            <a:avLst/>
          </a:prstGeom>
        </p:spPr>
      </p:pic>
      <p:pic>
        <p:nvPicPr>
          <p:cNvPr id="9" name="Θέση περιεχομένου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252" y="1318393"/>
            <a:ext cx="899016" cy="1205964"/>
          </a:xfrm>
          <a:prstGeom prst="rect">
            <a:avLst/>
          </a:prstGeom>
        </p:spPr>
      </p:pic>
      <p:pic>
        <p:nvPicPr>
          <p:cNvPr id="10" name="Θέση περιεχομένου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71" y="1319996"/>
            <a:ext cx="1056701" cy="1235246"/>
          </a:xfrm>
          <a:prstGeom prst="rect">
            <a:avLst/>
          </a:prstGeom>
        </p:spPr>
      </p:pic>
      <p:pic>
        <p:nvPicPr>
          <p:cNvPr id="11" name="Θέση περιεχομένου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9562" y="2795760"/>
            <a:ext cx="974075" cy="1076139"/>
          </a:xfrm>
          <a:prstGeom prst="rect">
            <a:avLst/>
          </a:prstGeom>
        </p:spPr>
      </p:pic>
      <p:pic>
        <p:nvPicPr>
          <p:cNvPr id="12" name="Θέση περιεχομένου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15524" y="2817289"/>
            <a:ext cx="1054677" cy="1076140"/>
          </a:xfrm>
          <a:prstGeom prst="rect">
            <a:avLst/>
          </a:prstGeom>
        </p:spPr>
      </p:pic>
      <p:pic>
        <p:nvPicPr>
          <p:cNvPr id="13" name="Θέση περιεχομένου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354" y="2732551"/>
            <a:ext cx="1622503" cy="1111087"/>
          </a:xfrm>
          <a:prstGeom prst="rect">
            <a:avLst/>
          </a:prstGeom>
        </p:spPr>
      </p:pic>
      <p:pic>
        <p:nvPicPr>
          <p:cNvPr id="14" name="Θέση περιεχομένου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5202" y="4150786"/>
            <a:ext cx="632728" cy="734510"/>
          </a:xfrm>
          <a:prstGeom prst="rect">
            <a:avLst/>
          </a:prstGeom>
        </p:spPr>
      </p:pic>
      <p:pic>
        <p:nvPicPr>
          <p:cNvPr id="15" name="Θέση περιεχομένου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27" y="4270482"/>
            <a:ext cx="628909" cy="716039"/>
          </a:xfrm>
          <a:prstGeom prst="rect">
            <a:avLst/>
          </a:prstGeom>
        </p:spPr>
      </p:pic>
      <p:pic>
        <p:nvPicPr>
          <p:cNvPr id="16" name="Θέση περιεχομένου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24200" y="5385104"/>
            <a:ext cx="1059684" cy="1262505"/>
          </a:xfrm>
          <a:prstGeom prst="rect">
            <a:avLst/>
          </a:prstGeom>
        </p:spPr>
      </p:pic>
      <p:pic>
        <p:nvPicPr>
          <p:cNvPr id="17" name="Θέση περιεχομένου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14" y="5424187"/>
            <a:ext cx="817976" cy="1223422"/>
          </a:xfrm>
          <a:prstGeom prst="rect">
            <a:avLst/>
          </a:prstGeom>
        </p:spPr>
      </p:pic>
      <p:pic>
        <p:nvPicPr>
          <p:cNvPr id="18" name="Θέση περιεχομένου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594" y="4150786"/>
            <a:ext cx="1541021" cy="1146215"/>
          </a:xfrm>
          <a:prstGeom prst="rect">
            <a:avLst/>
          </a:prstGeom>
        </p:spPr>
      </p:pic>
      <p:pic>
        <p:nvPicPr>
          <p:cNvPr id="19" name="Θέση περιεχομένου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55663" y="4436768"/>
            <a:ext cx="1810819" cy="2525161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6383976" y="1610953"/>
            <a:ext cx="646881" cy="611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>
                <a:solidFill>
                  <a:srgbClr val="002060"/>
                </a:solidFill>
              </a:rPr>
              <a:t>=</a:t>
            </a:r>
            <a:endParaRPr lang="en-GB" sz="6600" dirty="0">
              <a:solidFill>
                <a:srgbClr val="002060"/>
              </a:solidFill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2356548" y="1567678"/>
            <a:ext cx="646881" cy="611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 smtClean="0">
                <a:solidFill>
                  <a:srgbClr val="002060"/>
                </a:solidFill>
              </a:rPr>
              <a:t>+</a:t>
            </a:r>
            <a:endParaRPr lang="en-GB" sz="6600" dirty="0">
              <a:solidFill>
                <a:srgbClr val="002060"/>
              </a:solidFill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2300403" y="2951527"/>
            <a:ext cx="646881" cy="611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 smtClean="0">
                <a:solidFill>
                  <a:srgbClr val="002060"/>
                </a:solidFill>
              </a:rPr>
              <a:t>+</a:t>
            </a:r>
            <a:endParaRPr lang="en-GB" sz="6600" dirty="0">
              <a:solidFill>
                <a:srgbClr val="002060"/>
              </a:solidFill>
            </a:endParaRPr>
          </a:p>
        </p:txBody>
      </p:sp>
      <p:sp>
        <p:nvSpPr>
          <p:cNvPr id="22" name="Ορθογώνιο 21"/>
          <p:cNvSpPr/>
          <p:nvPr/>
        </p:nvSpPr>
        <p:spPr>
          <a:xfrm>
            <a:off x="4483504" y="1610953"/>
            <a:ext cx="646881" cy="611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 smtClean="0">
                <a:solidFill>
                  <a:srgbClr val="002060"/>
                </a:solidFill>
              </a:rPr>
              <a:t>+</a:t>
            </a:r>
            <a:endParaRPr lang="en-GB" sz="6600" dirty="0">
              <a:solidFill>
                <a:srgbClr val="002060"/>
              </a:solidFill>
            </a:endParaRPr>
          </a:p>
        </p:txBody>
      </p:sp>
      <p:sp>
        <p:nvSpPr>
          <p:cNvPr id="23" name="Ορθογώνιο 22"/>
          <p:cNvSpPr/>
          <p:nvPr/>
        </p:nvSpPr>
        <p:spPr>
          <a:xfrm>
            <a:off x="8258988" y="1606791"/>
            <a:ext cx="646881" cy="611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 smtClean="0">
                <a:solidFill>
                  <a:srgbClr val="002060"/>
                </a:solidFill>
              </a:rPr>
              <a:t>+</a:t>
            </a:r>
            <a:endParaRPr lang="en-GB" sz="6600" dirty="0">
              <a:solidFill>
                <a:srgbClr val="002060"/>
              </a:solidFill>
            </a:endParaRPr>
          </a:p>
        </p:txBody>
      </p:sp>
      <p:pic>
        <p:nvPicPr>
          <p:cNvPr id="24" name="Θέση περιεχομένου 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t="49190" r="33954" b="8275"/>
          <a:stretch/>
        </p:blipFill>
        <p:spPr>
          <a:xfrm>
            <a:off x="815202" y="1278376"/>
            <a:ext cx="1327110" cy="1276866"/>
          </a:xfrm>
          <a:prstGeom prst="rect">
            <a:avLst/>
          </a:prstGeom>
        </p:spPr>
      </p:pic>
      <p:sp>
        <p:nvSpPr>
          <p:cNvPr id="26" name="Ορθογώνιο 25"/>
          <p:cNvSpPr/>
          <p:nvPr/>
        </p:nvSpPr>
        <p:spPr>
          <a:xfrm>
            <a:off x="2270344" y="4335376"/>
            <a:ext cx="646881" cy="611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 smtClean="0">
                <a:solidFill>
                  <a:srgbClr val="002060"/>
                </a:solidFill>
              </a:rPr>
              <a:t>+</a:t>
            </a:r>
            <a:endParaRPr lang="en-GB" sz="6600" dirty="0">
              <a:solidFill>
                <a:srgbClr val="002060"/>
              </a:solidFill>
            </a:endParaRPr>
          </a:p>
        </p:txBody>
      </p:sp>
      <p:sp>
        <p:nvSpPr>
          <p:cNvPr id="27" name="Ορθογώνιο 26"/>
          <p:cNvSpPr/>
          <p:nvPr/>
        </p:nvSpPr>
        <p:spPr>
          <a:xfrm>
            <a:off x="4538441" y="2930914"/>
            <a:ext cx="646881" cy="611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>
                <a:solidFill>
                  <a:srgbClr val="002060"/>
                </a:solidFill>
              </a:rPr>
              <a:t>=</a:t>
            </a:r>
            <a:endParaRPr lang="en-GB" sz="6600" dirty="0">
              <a:solidFill>
                <a:srgbClr val="002060"/>
              </a:solidFill>
            </a:endParaRPr>
          </a:p>
        </p:txBody>
      </p:sp>
      <p:pic>
        <p:nvPicPr>
          <p:cNvPr id="28" name="Θέση περιεχομένου 4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t="49190" r="33954" b="8275"/>
          <a:stretch/>
        </p:blipFill>
        <p:spPr>
          <a:xfrm>
            <a:off x="3222064" y="4155476"/>
            <a:ext cx="975460" cy="1166973"/>
          </a:xfrm>
          <a:prstGeom prst="rect">
            <a:avLst/>
          </a:prstGeom>
        </p:spPr>
      </p:pic>
      <p:sp>
        <p:nvSpPr>
          <p:cNvPr id="29" name="Ορθογώνιο 28"/>
          <p:cNvSpPr/>
          <p:nvPr/>
        </p:nvSpPr>
        <p:spPr>
          <a:xfrm>
            <a:off x="4525592" y="4410082"/>
            <a:ext cx="646881" cy="611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>
                <a:solidFill>
                  <a:srgbClr val="002060"/>
                </a:solidFill>
              </a:rPr>
              <a:t>=</a:t>
            </a:r>
            <a:endParaRPr lang="en-GB" sz="6600" dirty="0">
              <a:solidFill>
                <a:srgbClr val="002060"/>
              </a:solidFill>
            </a:endParaRPr>
          </a:p>
        </p:txBody>
      </p:sp>
      <p:sp>
        <p:nvSpPr>
          <p:cNvPr id="30" name="Ορθογώνιο 29"/>
          <p:cNvSpPr/>
          <p:nvPr/>
        </p:nvSpPr>
        <p:spPr>
          <a:xfrm>
            <a:off x="2300403" y="5699349"/>
            <a:ext cx="646881" cy="611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 smtClean="0">
                <a:solidFill>
                  <a:srgbClr val="002060"/>
                </a:solidFill>
              </a:rPr>
              <a:t>+</a:t>
            </a:r>
            <a:endParaRPr lang="en-GB" sz="6600" dirty="0">
              <a:solidFill>
                <a:srgbClr val="002060"/>
              </a:solidFill>
            </a:endParaRPr>
          </a:p>
        </p:txBody>
      </p:sp>
      <p:sp>
        <p:nvSpPr>
          <p:cNvPr id="31" name="Ορθογώνιο 30"/>
          <p:cNvSpPr/>
          <p:nvPr/>
        </p:nvSpPr>
        <p:spPr>
          <a:xfrm>
            <a:off x="4483504" y="5730043"/>
            <a:ext cx="646881" cy="6117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>
                <a:solidFill>
                  <a:srgbClr val="002060"/>
                </a:solidFill>
              </a:rPr>
              <a:t>=</a:t>
            </a:r>
            <a:endParaRPr lang="en-GB" sz="6600" dirty="0">
              <a:solidFill>
                <a:srgbClr val="002060"/>
              </a:solidFill>
            </a:endParaRPr>
          </a:p>
        </p:txBody>
      </p:sp>
      <p:sp>
        <p:nvSpPr>
          <p:cNvPr id="5" name="Δεξιό βέλος 4"/>
          <p:cNvSpPr/>
          <p:nvPr/>
        </p:nvSpPr>
        <p:spPr>
          <a:xfrm>
            <a:off x="5420595" y="5730043"/>
            <a:ext cx="1983985" cy="581017"/>
          </a:xfrm>
          <a:prstGeom prst="rightArrow">
            <a:avLst/>
          </a:prstGeom>
          <a:solidFill>
            <a:srgbClr val="9B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144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en-GB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</a:t>
            </a:r>
            <a:r>
              <a:rPr lang="de-DE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üler</a:t>
            </a:r>
            <a:r>
              <a:rPr lang="de-DE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machen aktiv mit und belohnen mit Biosiegel</a:t>
            </a:r>
            <a:endParaRPr lang="en-GB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el-GR" sz="3200" dirty="0">
                <a:solidFill>
                  <a:srgbClr val="002060"/>
                </a:solidFill>
              </a:rPr>
              <a:t>Οι μικροί επαγγελματίες της χειροτεχνίας επιδεικνύουν περήφανα τις βιολογικές σφραγίδες τους</a:t>
            </a:r>
            <a:r>
              <a:rPr lang="de-DE" sz="3200" dirty="0" smtClean="0">
                <a:solidFill>
                  <a:srgbClr val="002060"/>
                </a:solidFill>
              </a:rPr>
              <a:t>.</a:t>
            </a:r>
            <a:endParaRPr lang="en-GB" sz="3200" dirty="0">
              <a:solidFill>
                <a:srgbClr val="002060"/>
              </a:solidFill>
            </a:endParaRPr>
          </a:p>
        </p:txBody>
      </p:sp>
      <p:pic>
        <p:nvPicPr>
          <p:cNvPr id="2" name="Θέση περιεχομένου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49903" y="3737473"/>
            <a:ext cx="2919196" cy="2376143"/>
          </a:xfrm>
          <a:prstGeom prst="rect">
            <a:avLst/>
          </a:prstGeom>
        </p:spPr>
      </p:pic>
      <p:pic>
        <p:nvPicPr>
          <p:cNvPr id="6" name="Θέση περιεχομένου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t="49190" r="33954" b="8275"/>
          <a:stretch/>
        </p:blipFill>
        <p:spPr>
          <a:xfrm>
            <a:off x="6846613" y="1825625"/>
            <a:ext cx="353127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8836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249</Words>
  <Application>Microsoft Office PowerPoint</Application>
  <PresentationFormat>Ευρεία οθόνη</PresentationFormat>
  <Paragraphs>45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Θέμα του Office</vt:lpstr>
      <vt:lpstr>Schüler machen aktiv mit und basteln Biosiegel</vt:lpstr>
      <vt:lpstr>Schüler machen aktiv mit  und belohnen mit Biosiegel</vt:lpstr>
      <vt:lpstr>Schüler basteln</vt:lpstr>
      <vt:lpstr>Schüler machen aktiv mit und belohnen mit Biosiegel</vt:lpstr>
      <vt:lpstr>Οι μαθητές συμμετέχουν ενεργά και δημιουργούν  σφραγίδες με το βιολογικό αποτύπωμα</vt:lpstr>
      <vt:lpstr>Οι μαθητές συμμετέχουν ενεργά και δημιουργούν  σφραγίδες με το βιολογικό αποτύπωμα</vt:lpstr>
      <vt:lpstr>Οι μαθητές / μαθήτριες χειροτεχνούν</vt:lpstr>
      <vt:lpstr>Schüler machen aktiv mit und belohnen mit Biosiegel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Schüler machen aktiv mit und belohnen mit Biosiegel</dc:title>
  <dc:creator>TEO JORDAN</dc:creator>
  <cp:lastModifiedBy>TEO JORDAN</cp:lastModifiedBy>
  <cp:revision>46</cp:revision>
  <dcterms:created xsi:type="dcterms:W3CDTF">2024-02-01T14:40:19Z</dcterms:created>
  <dcterms:modified xsi:type="dcterms:W3CDTF">2024-06-20T15:01:35Z</dcterms:modified>
</cp:coreProperties>
</file>