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1"/>
    <a:srgbClr val="FFFF00"/>
    <a:srgbClr val="FFFF66"/>
    <a:srgbClr val="E4F63A"/>
    <a:srgbClr val="BDF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66" y="90"/>
      </p:cViewPr>
      <p:guideLst>
        <p:guide orient="horz" pos="2160"/>
        <p:guide pos="32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24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73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1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6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14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49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44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2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73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8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08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A288-0F03-4003-AA59-332E90F8612E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D95BB-2877-457B-82EB-368B8C0BC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2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528"/>
          </a:xfrm>
          <a:solidFill>
            <a:srgbClr val="FFFF66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για μένα το </a:t>
            </a:r>
            <a:r>
              <a:rPr lang="el-G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ΦΩΣ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9822"/>
            <a:ext cx="5309212" cy="5398266"/>
          </a:xfrm>
          <a:solidFill>
            <a:srgbClr val="FFFF66"/>
          </a:solidFill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399" y="1178159"/>
            <a:ext cx="5085202" cy="2390660"/>
          </a:xfrm>
          <a:prstGeom prst="rect">
            <a:avLst/>
          </a:prstGeom>
        </p:spPr>
      </p:pic>
      <p:sp>
        <p:nvSpPr>
          <p:cNvPr id="9" name="Ορθογώνιο 8"/>
          <p:cNvSpPr/>
          <p:nvPr/>
        </p:nvSpPr>
        <p:spPr>
          <a:xfrm>
            <a:off x="5431317" y="5387249"/>
            <a:ext cx="517792" cy="23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εκεί</a:t>
            </a:r>
            <a:endParaRPr lang="en-GB" sz="1400" dirty="0"/>
          </a:p>
        </p:txBody>
      </p:sp>
      <p:sp>
        <p:nvSpPr>
          <p:cNvPr id="10" name="Ορθογώνιο 9"/>
          <p:cNvSpPr/>
          <p:nvPr/>
        </p:nvSpPr>
        <p:spPr>
          <a:xfrm>
            <a:off x="6268598" y="3690651"/>
            <a:ext cx="5085202" cy="2897438"/>
          </a:xfrm>
          <a:prstGeom prst="rect">
            <a:avLst/>
          </a:prstGeom>
          <a:solidFill>
            <a:srgbClr val="FFFFC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10211720" y="4489374"/>
            <a:ext cx="330506" cy="198854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Ευθεία γραμμή σύνδεσης 12"/>
          <p:cNvCxnSpPr>
            <a:endCxn id="11" idx="0"/>
          </p:cNvCxnSpPr>
          <p:nvPr/>
        </p:nvCxnSpPr>
        <p:spPr>
          <a:xfrm flipH="1">
            <a:off x="10376973" y="4307595"/>
            <a:ext cx="22950" cy="181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Έλλειψη 17"/>
          <p:cNvSpPr/>
          <p:nvPr/>
        </p:nvSpPr>
        <p:spPr>
          <a:xfrm>
            <a:off x="10287922" y="4010139"/>
            <a:ext cx="232270" cy="374574"/>
          </a:xfrm>
          <a:prstGeom prst="ellipse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Ορθογώνιο 18"/>
          <p:cNvSpPr/>
          <p:nvPr/>
        </p:nvSpPr>
        <p:spPr>
          <a:xfrm rot="1004729">
            <a:off x="9151299" y="3922004"/>
            <a:ext cx="1024568" cy="17626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Ορθογώνιο 20"/>
          <p:cNvSpPr/>
          <p:nvPr/>
        </p:nvSpPr>
        <p:spPr>
          <a:xfrm rot="1053309">
            <a:off x="9008051" y="4192621"/>
            <a:ext cx="1024568" cy="17626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Ορθογώνιο 21"/>
          <p:cNvSpPr/>
          <p:nvPr/>
        </p:nvSpPr>
        <p:spPr>
          <a:xfrm rot="725804">
            <a:off x="8920033" y="4490111"/>
            <a:ext cx="1024568" cy="17626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1727" y="4390459"/>
            <a:ext cx="709930" cy="603556"/>
          </a:xfrm>
          <a:prstGeom prst="rect">
            <a:avLst/>
          </a:prstGeom>
        </p:spPr>
      </p:pic>
      <p:pic>
        <p:nvPicPr>
          <p:cNvPr id="24" name="Εικόνα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8308" y="4661129"/>
            <a:ext cx="682261" cy="603556"/>
          </a:xfrm>
          <a:prstGeom prst="rect">
            <a:avLst/>
          </a:prstGeom>
        </p:spPr>
      </p:pic>
      <p:pic>
        <p:nvPicPr>
          <p:cNvPr id="25" name="Εικόνα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51361">
            <a:off x="10730311" y="3978977"/>
            <a:ext cx="714587" cy="603556"/>
          </a:xfrm>
          <a:prstGeom prst="rect">
            <a:avLst/>
          </a:prstGeom>
        </p:spPr>
      </p:pic>
      <p:pic>
        <p:nvPicPr>
          <p:cNvPr id="26" name="Εικόνα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630880">
            <a:off x="10722347" y="3674578"/>
            <a:ext cx="585359" cy="603556"/>
          </a:xfrm>
          <a:prstGeom prst="rect">
            <a:avLst/>
          </a:prstGeom>
        </p:spPr>
      </p:pic>
      <p:pic>
        <p:nvPicPr>
          <p:cNvPr id="27" name="Εικόνα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272942">
            <a:off x="8943093" y="4661129"/>
            <a:ext cx="1030313" cy="603556"/>
          </a:xfrm>
          <a:prstGeom prst="rect">
            <a:avLst/>
          </a:prstGeom>
        </p:spPr>
      </p:pic>
      <p:sp>
        <p:nvSpPr>
          <p:cNvPr id="28" name="Έλλειψη 27"/>
          <p:cNvSpPr/>
          <p:nvPr/>
        </p:nvSpPr>
        <p:spPr>
          <a:xfrm>
            <a:off x="6475265" y="3792944"/>
            <a:ext cx="2329288" cy="26849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2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30636" y="-1716716"/>
            <a:ext cx="6318322" cy="10291431"/>
          </a:xfrm>
        </p:spPr>
      </p:pic>
    </p:spTree>
    <p:extLst>
      <p:ext uri="{BB962C8B-B14F-4D97-AF65-F5344CB8AC3E}">
        <p14:creationId xmlns:p14="http://schemas.microsoft.com/office/powerpoint/2010/main" val="91709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Θέση περιεχομένου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" t="3618" r="1181" b="4954"/>
          <a:stretch/>
        </p:blipFill>
        <p:spPr>
          <a:xfrm>
            <a:off x="719577" y="187285"/>
            <a:ext cx="10892201" cy="6378768"/>
          </a:xfrm>
        </p:spPr>
      </p:pic>
    </p:spTree>
    <p:extLst>
      <p:ext uri="{BB962C8B-B14F-4D97-AF65-F5344CB8AC3E}">
        <p14:creationId xmlns:p14="http://schemas.microsoft.com/office/powerpoint/2010/main" val="312021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98304"/>
            <a:ext cx="10515600" cy="6378766"/>
          </a:xfrm>
          <a:solidFill>
            <a:srgbClr val="FFFFC1"/>
          </a:solidFill>
        </p:spPr>
        <p:txBody>
          <a:bodyPr>
            <a:normAutofit/>
          </a:bodyPr>
          <a:lstStyle/>
          <a:p>
            <a:r>
              <a:rPr lang="el-GR" sz="4000" i="1" dirty="0" smtClean="0">
                <a:solidFill>
                  <a:srgbClr val="002060"/>
                </a:solidFill>
              </a:rPr>
              <a:t>Αφού μαζέψαμε στον πίνακα </a:t>
            </a:r>
          </a:p>
          <a:p>
            <a:r>
              <a:rPr lang="el-GR" sz="4000" i="1" dirty="0">
                <a:solidFill>
                  <a:srgbClr val="002060"/>
                </a:solidFill>
              </a:rPr>
              <a:t> </a:t>
            </a:r>
            <a:r>
              <a:rPr lang="el-GR" sz="4000" i="1" dirty="0" smtClean="0">
                <a:solidFill>
                  <a:srgbClr val="002060"/>
                </a:solidFill>
              </a:rPr>
              <a:t>ουσιαστικά  (με μαύρο)</a:t>
            </a:r>
          </a:p>
          <a:p>
            <a:r>
              <a:rPr lang="el-GR" sz="4000" i="1" dirty="0">
                <a:solidFill>
                  <a:srgbClr val="002060"/>
                </a:solidFill>
              </a:rPr>
              <a:t> </a:t>
            </a:r>
            <a:r>
              <a:rPr lang="el-GR" sz="4000" i="1" dirty="0" smtClean="0">
                <a:solidFill>
                  <a:srgbClr val="002060"/>
                </a:solidFill>
              </a:rPr>
              <a:t>ρήματα         (με κόκκινο)</a:t>
            </a:r>
          </a:p>
          <a:p>
            <a:r>
              <a:rPr lang="el-GR" sz="4000" i="1" dirty="0">
                <a:solidFill>
                  <a:srgbClr val="002060"/>
                </a:solidFill>
              </a:rPr>
              <a:t> </a:t>
            </a:r>
            <a:r>
              <a:rPr lang="el-GR" sz="4000" i="1" dirty="0" smtClean="0">
                <a:solidFill>
                  <a:srgbClr val="002060"/>
                </a:solidFill>
              </a:rPr>
              <a:t>επίθετα        (με πράσινο ) </a:t>
            </a:r>
          </a:p>
          <a:p>
            <a:r>
              <a:rPr lang="el-GR" sz="4000" i="1" dirty="0" smtClean="0">
                <a:solidFill>
                  <a:srgbClr val="002060"/>
                </a:solidFill>
              </a:rPr>
              <a:t> τα βάλαμε </a:t>
            </a:r>
            <a:r>
              <a:rPr lang="el-GR" sz="4000" i="1" dirty="0" err="1" smtClean="0">
                <a:solidFill>
                  <a:srgbClr val="002060"/>
                </a:solidFill>
              </a:rPr>
              <a:t>μεσα</a:t>
            </a:r>
            <a:r>
              <a:rPr lang="el-GR" sz="4000" i="1" dirty="0" smtClean="0">
                <a:solidFill>
                  <a:srgbClr val="002060"/>
                </a:solidFill>
              </a:rPr>
              <a:t> στο </a:t>
            </a:r>
            <a:r>
              <a:rPr lang="el-GR" sz="4000" i="1" dirty="0" err="1" smtClean="0">
                <a:solidFill>
                  <a:srgbClr val="002060"/>
                </a:solidFill>
              </a:rPr>
              <a:t>αυγουλάκι</a:t>
            </a:r>
            <a:r>
              <a:rPr lang="el-GR" sz="4000" i="1" dirty="0" smtClean="0">
                <a:solidFill>
                  <a:srgbClr val="002060"/>
                </a:solidFill>
              </a:rPr>
              <a:t> μας , αντιγράφοντάς τα από τον πίνακα. </a:t>
            </a:r>
          </a:p>
          <a:p>
            <a:r>
              <a:rPr lang="el-GR" sz="4000" i="1" dirty="0" smtClean="0">
                <a:solidFill>
                  <a:srgbClr val="002060"/>
                </a:solidFill>
              </a:rPr>
              <a:t>Ως άσκηση ανατέθηκε στους μαθητές να φανταστούν ,ότι είναι το φως και να επιλέξουν </a:t>
            </a:r>
          </a:p>
          <a:p>
            <a:r>
              <a:rPr lang="el-GR" sz="4000" i="1" dirty="0">
                <a:solidFill>
                  <a:srgbClr val="002060"/>
                </a:solidFill>
              </a:rPr>
              <a:t> </a:t>
            </a:r>
            <a:r>
              <a:rPr lang="el-GR" sz="4000" i="1" dirty="0" smtClean="0">
                <a:solidFill>
                  <a:srgbClr val="002060"/>
                </a:solidFill>
              </a:rPr>
              <a:t>8 λέξεις από το </a:t>
            </a:r>
            <a:r>
              <a:rPr lang="el-GR" sz="4000" i="1" dirty="0" err="1" smtClean="0">
                <a:solidFill>
                  <a:srgbClr val="002060"/>
                </a:solidFill>
              </a:rPr>
              <a:t>αυγουλάκι</a:t>
            </a:r>
            <a:r>
              <a:rPr lang="el-GR" sz="4000" i="1" dirty="0" smtClean="0">
                <a:solidFill>
                  <a:srgbClr val="002060"/>
                </a:solidFill>
              </a:rPr>
              <a:t> που τους αντιπροσωπεύουν και ως φλόγες να  </a:t>
            </a:r>
            <a:endParaRPr lang="en-GB" sz="4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08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98304"/>
            <a:ext cx="10515600" cy="6378766"/>
          </a:xfrm>
          <a:solidFill>
            <a:srgbClr val="FFFFC1"/>
          </a:solidFill>
        </p:spPr>
        <p:txBody>
          <a:bodyPr>
            <a:normAutofit/>
          </a:bodyPr>
          <a:lstStyle/>
          <a:p>
            <a:r>
              <a:rPr lang="el-GR" sz="4000" i="1" dirty="0" smtClean="0">
                <a:solidFill>
                  <a:srgbClr val="002060"/>
                </a:solidFill>
              </a:rPr>
              <a:t> το </a:t>
            </a:r>
            <a:r>
              <a:rPr lang="el-GR" sz="4000" i="1" dirty="0" smtClean="0">
                <a:solidFill>
                  <a:srgbClr val="FF0000"/>
                </a:solidFill>
              </a:rPr>
              <a:t>μεταλαμπαδεύσουν</a:t>
            </a:r>
            <a:r>
              <a:rPr lang="el-GR" sz="4000" i="1" dirty="0" smtClean="0">
                <a:solidFill>
                  <a:srgbClr val="002060"/>
                </a:solidFill>
              </a:rPr>
              <a:t> στους συμμαθητές τους.</a:t>
            </a:r>
          </a:p>
          <a:p>
            <a:r>
              <a:rPr lang="el-GR" sz="4000" i="1" dirty="0">
                <a:solidFill>
                  <a:srgbClr val="002060"/>
                </a:solidFill>
              </a:rPr>
              <a:t> </a:t>
            </a:r>
            <a:r>
              <a:rPr lang="el-GR" sz="4000" i="1" dirty="0" smtClean="0">
                <a:solidFill>
                  <a:srgbClr val="002060"/>
                </a:solidFill>
              </a:rPr>
              <a:t>Στο επόμενο μάθημα θα παρουσιάσουν λέγοντας </a:t>
            </a:r>
          </a:p>
          <a:p>
            <a:r>
              <a:rPr lang="el-GR" sz="4000" i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l-GR" sz="4000" i="1" dirty="0">
                <a:solidFill>
                  <a:srgbClr val="002060"/>
                </a:solidFill>
              </a:rPr>
              <a:t> </a:t>
            </a:r>
            <a:r>
              <a:rPr lang="el-GR" sz="4000" i="1" dirty="0" smtClean="0">
                <a:solidFill>
                  <a:srgbClr val="002060"/>
                </a:solidFill>
              </a:rPr>
              <a:t>&lt;&lt; εγώ θα </a:t>
            </a:r>
            <a:r>
              <a:rPr lang="el-GR" sz="4000" i="1" dirty="0" smtClean="0">
                <a:solidFill>
                  <a:srgbClr val="FF0000"/>
                </a:solidFill>
              </a:rPr>
              <a:t>μεταλαμπαδεύσω</a:t>
            </a:r>
            <a:r>
              <a:rPr lang="el-GR" sz="4000" i="1" dirty="0" smtClean="0">
                <a:solidFill>
                  <a:srgbClr val="002060"/>
                </a:solidFill>
              </a:rPr>
              <a:t> ………………………….</a:t>
            </a:r>
          </a:p>
          <a:p>
            <a:r>
              <a:rPr lang="el-GR" sz="4000" i="1" dirty="0" smtClean="0">
                <a:solidFill>
                  <a:srgbClr val="002060"/>
                </a:solidFill>
              </a:rPr>
              <a:t>………………………………………&gt;&gt;.</a:t>
            </a:r>
            <a:endParaRPr lang="en-GB" sz="4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5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93</Words>
  <Application>Microsoft Office PowerPoint</Application>
  <PresentationFormat>Ευρεία οθόνη</PresentationFormat>
  <Paragraphs>14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Τι είναι για μένα το ΦΩΣ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για μένα το ΦΩΣ</dc:title>
  <dc:creator>TEO JORDAN</dc:creator>
  <cp:lastModifiedBy>TEO JORDAN</cp:lastModifiedBy>
  <cp:revision>8</cp:revision>
  <dcterms:created xsi:type="dcterms:W3CDTF">2024-03-27T09:51:24Z</dcterms:created>
  <dcterms:modified xsi:type="dcterms:W3CDTF">2024-03-27T10:25:06Z</dcterms:modified>
</cp:coreProperties>
</file>